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964" r:id="rId1"/>
  </p:sldMasterIdLst>
  <p:notesMasterIdLst>
    <p:notesMasterId r:id="rId23"/>
  </p:notesMasterIdLst>
  <p:handoutMasterIdLst>
    <p:handoutMasterId r:id="rId24"/>
  </p:handoutMasterIdLst>
  <p:sldIdLst>
    <p:sldId id="331" r:id="rId2"/>
    <p:sldId id="335" r:id="rId3"/>
    <p:sldId id="332" r:id="rId4"/>
    <p:sldId id="339" r:id="rId5"/>
    <p:sldId id="354" r:id="rId6"/>
    <p:sldId id="348" r:id="rId7"/>
    <p:sldId id="349" r:id="rId8"/>
    <p:sldId id="355" r:id="rId9"/>
    <p:sldId id="344" r:id="rId10"/>
    <p:sldId id="343" r:id="rId11"/>
    <p:sldId id="356" r:id="rId12"/>
    <p:sldId id="345" r:id="rId13"/>
    <p:sldId id="352" r:id="rId14"/>
    <p:sldId id="357" r:id="rId15"/>
    <p:sldId id="350" r:id="rId16"/>
    <p:sldId id="330" r:id="rId17"/>
    <p:sldId id="358" r:id="rId18"/>
    <p:sldId id="334" r:id="rId19"/>
    <p:sldId id="336" r:id="rId20"/>
    <p:sldId id="337" r:id="rId21"/>
    <p:sldId id="311" r:id="rId22"/>
  </p:sldIdLst>
  <p:sldSz cx="9144000" cy="6858000" type="screen4x3"/>
  <p:notesSz cx="6794500" cy="9931400"/>
  <p:defaultTextStyle>
    <a:defPPr>
      <a:defRPr lang="de-CH"/>
    </a:defPPr>
    <a:lvl1pPr algn="l" rtl="0" eaLnBrk="0" fontAlgn="base" hangingPunct="0">
      <a:spcBef>
        <a:spcPct val="5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1pPr>
    <a:lvl2pPr marL="457200" algn="l" rtl="0" eaLnBrk="0" fontAlgn="base" hangingPunct="0">
      <a:spcBef>
        <a:spcPct val="5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2pPr>
    <a:lvl3pPr marL="914400" algn="l" rtl="0" eaLnBrk="0" fontAlgn="base" hangingPunct="0">
      <a:spcBef>
        <a:spcPct val="5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3pPr>
    <a:lvl4pPr marL="1371600" algn="l" rtl="0" eaLnBrk="0" fontAlgn="base" hangingPunct="0">
      <a:spcBef>
        <a:spcPct val="5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4pPr>
    <a:lvl5pPr marL="1828800" algn="l" rtl="0" eaLnBrk="0" fontAlgn="base" hangingPunct="0">
      <a:spcBef>
        <a:spcPct val="50000"/>
      </a:spcBef>
      <a:spcAft>
        <a:spcPct val="0"/>
      </a:spcAft>
      <a:defRPr sz="16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5pPr>
    <a:lvl6pPr marL="2286000" algn="l" defTabSz="457200" rtl="0" eaLnBrk="1" latinLnBrk="0" hangingPunct="1">
      <a:defRPr sz="16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6pPr>
    <a:lvl7pPr marL="2743200" algn="l" defTabSz="457200" rtl="0" eaLnBrk="1" latinLnBrk="0" hangingPunct="1">
      <a:defRPr sz="16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7pPr>
    <a:lvl8pPr marL="3200400" algn="l" defTabSz="457200" rtl="0" eaLnBrk="1" latinLnBrk="0" hangingPunct="1">
      <a:defRPr sz="16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8pPr>
    <a:lvl9pPr marL="3657600" algn="l" defTabSz="457200" rtl="0" eaLnBrk="1" latinLnBrk="0" hangingPunct="1">
      <a:defRPr sz="1600" kern="1200">
        <a:solidFill>
          <a:schemeClr val="tx1"/>
        </a:solidFill>
        <a:latin typeface="Arial" charset="0"/>
        <a:ea typeface="ヒラギノ角ゴ Pro W3" charset="0"/>
        <a:cs typeface="ヒラギノ角ゴ Pro W3" charset="0"/>
      </a:defRPr>
    </a:lvl9pPr>
  </p:defaultTextStyle>
  <p:extLst>
    <p:ext uri="{521415D9-36F7-43E2-AB2F-B90AF26B5E84}">
      <p14:sectionLst xmlns:p14="http://schemas.microsoft.com/office/powerpoint/2010/main">
        <p14:section name="Standardabschnitt" id="{AE7857C0-2D20-4703-8FB6-39B300EF5577}">
          <p14:sldIdLst>
            <p14:sldId id="331"/>
            <p14:sldId id="335"/>
            <p14:sldId id="332"/>
            <p14:sldId id="339"/>
            <p14:sldId id="354"/>
            <p14:sldId id="348"/>
            <p14:sldId id="349"/>
            <p14:sldId id="355"/>
            <p14:sldId id="344"/>
            <p14:sldId id="343"/>
            <p14:sldId id="356"/>
            <p14:sldId id="345"/>
            <p14:sldId id="352"/>
            <p14:sldId id="357"/>
            <p14:sldId id="350"/>
            <p14:sldId id="330"/>
            <p14:sldId id="358"/>
            <p14:sldId id="334"/>
            <p14:sldId id="336"/>
            <p14:sldId id="337"/>
            <p14:sldId id="31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90">
          <p15:clr>
            <a:srgbClr val="A4A3A4"/>
          </p15:clr>
        </p15:guide>
        <p15:guide id="2" orient="horz" pos="845">
          <p15:clr>
            <a:srgbClr val="A4A3A4"/>
          </p15:clr>
        </p15:guide>
        <p15:guide id="3" orient="horz" pos="3793">
          <p15:clr>
            <a:srgbClr val="A4A3A4"/>
          </p15:clr>
        </p15:guide>
        <p15:guide id="4" orient="horz" pos="1117">
          <p15:clr>
            <a:srgbClr val="A4A3A4"/>
          </p15:clr>
        </p15:guide>
        <p15:guide id="5" orient="horz" pos="187">
          <p15:clr>
            <a:srgbClr val="A4A3A4"/>
          </p15:clr>
        </p15:guide>
        <p15:guide id="6" orient="horz" pos="504">
          <p15:clr>
            <a:srgbClr val="A4A3A4"/>
          </p15:clr>
        </p15:guide>
        <p15:guide id="7" orient="horz" pos="4156">
          <p15:clr>
            <a:srgbClr val="A4A3A4"/>
          </p15:clr>
        </p15:guide>
        <p15:guide id="8" orient="horz">
          <p15:clr>
            <a:srgbClr val="A4A3A4"/>
          </p15:clr>
        </p15:guide>
        <p15:guide id="9" pos="657">
          <p15:clr>
            <a:srgbClr val="A4A3A4"/>
          </p15:clr>
        </p15:guide>
        <p15:guide id="10" pos="5534">
          <p15:clr>
            <a:srgbClr val="A4A3A4"/>
          </p15:clr>
        </p15:guide>
        <p15:guide id="11" pos="521">
          <p15:clr>
            <a:srgbClr val="A4A3A4"/>
          </p15:clr>
        </p15:guide>
        <p15:guide id="12" pos="453">
          <p15:clr>
            <a:srgbClr val="A4A3A4"/>
          </p15:clr>
        </p15:guide>
        <p15:guide id="13" pos="1315">
          <p15:clr>
            <a:srgbClr val="A4A3A4"/>
          </p15:clr>
        </p15:guide>
        <p15:guide id="14" pos="3039">
          <p15:clr>
            <a:srgbClr val="A4A3A4"/>
          </p15:clr>
        </p15:guide>
        <p15:guide id="15" pos="3152">
          <p15:clr>
            <a:srgbClr val="A4A3A4"/>
          </p15:clr>
        </p15:guide>
        <p15:guide id="16" pos="57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0000"/>
    <a:srgbClr val="FFFFFF"/>
    <a:srgbClr val="808080"/>
    <a:srgbClr val="000000"/>
    <a:srgbClr val="FDCA00"/>
    <a:srgbClr val="EF5B00"/>
    <a:srgbClr val="C50006"/>
    <a:srgbClr val="7C204E"/>
    <a:srgbClr val="003B6E"/>
    <a:srgbClr val="1974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1937" autoAdjust="0"/>
  </p:normalViewPr>
  <p:slideViewPr>
    <p:cSldViewPr snapToObjects="1">
      <p:cViewPr varScale="1">
        <p:scale>
          <a:sx n="118" d="100"/>
          <a:sy n="118" d="100"/>
        </p:scale>
        <p:origin x="1400" y="200"/>
      </p:cViewPr>
      <p:guideLst>
        <p:guide orient="horz" pos="890"/>
        <p:guide orient="horz" pos="845"/>
        <p:guide orient="horz" pos="3793"/>
        <p:guide orient="horz" pos="1117"/>
        <p:guide orient="horz" pos="187"/>
        <p:guide orient="horz" pos="504"/>
        <p:guide orient="horz" pos="4156"/>
        <p:guide orient="horz"/>
        <p:guide pos="657"/>
        <p:guide pos="5534"/>
        <p:guide pos="521"/>
        <p:guide pos="453"/>
        <p:guide pos="1315"/>
        <p:guide pos="3039"/>
        <p:guide pos="3152"/>
        <p:guide pos="573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115" d="100"/>
          <a:sy n="115" d="100"/>
        </p:scale>
        <p:origin x="-4932" y="-108"/>
      </p:cViewPr>
      <p:guideLst>
        <p:guide orient="horz" pos="3128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07" cy="497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1" tIns="47782" rIns="95561" bIns="47782" numCol="1" anchor="t" anchorCtr="0" compatLnSpc="1">
            <a:prstTxWarp prst="textNoShape">
              <a:avLst/>
            </a:prstTxWarp>
          </a:bodyPr>
          <a:lstStyle>
            <a:lvl1pPr defTabSz="955672">
              <a:spcBef>
                <a:spcPct val="0"/>
              </a:spcBef>
              <a:defRPr sz="1200" baseline="30000">
                <a:latin typeface="Times" charset="0"/>
                <a:ea typeface="ヒラギノ角ゴ Pro W3" charset="-128"/>
                <a:cs typeface="ヒラギノ角ゴ Pro W3" charset="-128"/>
              </a:defRPr>
            </a:lvl1pPr>
          </a:lstStyle>
          <a:p>
            <a:pPr>
              <a:defRPr/>
            </a:pPr>
            <a:endParaRPr lang="en-GB" dirty="0">
              <a:latin typeface="+mn-lt"/>
            </a:endParaRPr>
          </a:p>
        </p:txBody>
      </p:sp>
      <p:sp>
        <p:nvSpPr>
          <p:cNvPr id="1187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94" y="0"/>
            <a:ext cx="2944807" cy="497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1" tIns="47782" rIns="95561" bIns="47782" numCol="1" anchor="t" anchorCtr="0" compatLnSpc="1">
            <a:prstTxWarp prst="textNoShape">
              <a:avLst/>
            </a:prstTxWarp>
          </a:bodyPr>
          <a:lstStyle>
            <a:lvl1pPr algn="r" defTabSz="955672">
              <a:spcBef>
                <a:spcPct val="0"/>
              </a:spcBef>
              <a:defRPr sz="1200" baseline="30000">
                <a:latin typeface="Times" charset="0"/>
                <a:ea typeface="ヒラギノ角ゴ Pro W3" charset="-128"/>
                <a:cs typeface="ヒラギノ角ゴ Pro W3" charset="-128"/>
              </a:defRPr>
            </a:lvl1pPr>
          </a:lstStyle>
          <a:p>
            <a:pPr>
              <a:defRPr/>
            </a:pPr>
            <a:endParaRPr lang="en-GB" dirty="0">
              <a:latin typeface="+mn-lt"/>
            </a:endParaRPr>
          </a:p>
        </p:txBody>
      </p:sp>
      <p:sp>
        <p:nvSpPr>
          <p:cNvPr id="1187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4393"/>
            <a:ext cx="2944807" cy="497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1" tIns="47782" rIns="95561" bIns="47782" numCol="1" anchor="b" anchorCtr="0" compatLnSpc="1">
            <a:prstTxWarp prst="textNoShape">
              <a:avLst/>
            </a:prstTxWarp>
          </a:bodyPr>
          <a:lstStyle>
            <a:lvl1pPr defTabSz="955672">
              <a:spcBef>
                <a:spcPct val="0"/>
              </a:spcBef>
              <a:defRPr sz="1200" baseline="30000">
                <a:latin typeface="Times" charset="0"/>
                <a:ea typeface="ヒラギノ角ゴ Pro W3" charset="-128"/>
                <a:cs typeface="ヒラギノ角ゴ Pro W3" charset="-128"/>
              </a:defRPr>
            </a:lvl1pPr>
          </a:lstStyle>
          <a:p>
            <a:pPr>
              <a:defRPr/>
            </a:pPr>
            <a:endParaRPr lang="en-GB">
              <a:latin typeface="+mn-lt"/>
            </a:endParaRPr>
          </a:p>
        </p:txBody>
      </p:sp>
      <p:sp>
        <p:nvSpPr>
          <p:cNvPr id="1187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94" y="9434393"/>
            <a:ext cx="2944807" cy="497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1" tIns="47782" rIns="95561" bIns="47782" numCol="1" anchor="b" anchorCtr="0" compatLnSpc="1">
            <a:prstTxWarp prst="textNoShape">
              <a:avLst/>
            </a:prstTxWarp>
          </a:bodyPr>
          <a:lstStyle>
            <a:lvl1pPr algn="r" defTabSz="955672">
              <a:spcBef>
                <a:spcPct val="0"/>
              </a:spcBef>
              <a:defRPr sz="1200" baseline="30000">
                <a:latin typeface="Times" charset="0"/>
              </a:defRPr>
            </a:lvl1pPr>
          </a:lstStyle>
          <a:p>
            <a:pPr>
              <a:defRPr/>
            </a:pPr>
            <a:fld id="{630A188E-C926-984B-863C-48B251A81B15}" type="slidenum">
              <a:rPr lang="en-GB">
                <a:latin typeface="+mn-lt"/>
              </a:rPr>
              <a:pPr>
                <a:defRPr/>
              </a:pPr>
              <a:t>‹#›</a:t>
            </a:fld>
            <a:endParaRPr lang="en-GB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9599428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07" cy="497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1" tIns="47782" rIns="95561" bIns="47782" numCol="1" anchor="t" anchorCtr="0" compatLnSpc="1">
            <a:prstTxWarp prst="textNoShape">
              <a:avLst/>
            </a:prstTxWarp>
          </a:bodyPr>
          <a:lstStyle>
            <a:lvl1pPr defTabSz="955672">
              <a:spcBef>
                <a:spcPct val="0"/>
              </a:spcBef>
              <a:defRPr sz="1000" baseline="0">
                <a:latin typeface="+mn-lt"/>
                <a:ea typeface="ヒラギノ角ゴ Pro W3" charset="-128"/>
                <a:cs typeface="ヒラギノ角ゴ Pro W3" charset="-128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1228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94" y="0"/>
            <a:ext cx="2944807" cy="497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1" tIns="47782" rIns="95561" bIns="47782" numCol="1" anchor="t" anchorCtr="0" compatLnSpc="1">
            <a:prstTxWarp prst="textNoShape">
              <a:avLst/>
            </a:prstTxWarp>
          </a:bodyPr>
          <a:lstStyle>
            <a:lvl1pPr algn="r" defTabSz="955672">
              <a:spcBef>
                <a:spcPct val="0"/>
              </a:spcBef>
              <a:defRPr sz="1000" baseline="0">
                <a:latin typeface="+mn-lt"/>
                <a:ea typeface="ヒラギノ角ゴ Pro W3" charset="-128"/>
                <a:cs typeface="ヒラギノ角ゴ Pro W3" charset="-128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5988" y="746125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228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631" y="4718072"/>
            <a:ext cx="4981238" cy="44678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 dirty="0"/>
              <a:t>Mastertextformat bearbeiten</a:t>
            </a:r>
          </a:p>
          <a:p>
            <a:pPr lvl="1"/>
            <a:r>
              <a:rPr lang="de-DE" noProof="0" dirty="0"/>
              <a:t>Zweite Ebene</a:t>
            </a:r>
          </a:p>
          <a:p>
            <a:pPr lvl="2"/>
            <a:r>
              <a:rPr lang="de-DE" noProof="0" dirty="0"/>
              <a:t>Dritte Ebene</a:t>
            </a:r>
          </a:p>
          <a:p>
            <a:pPr lvl="3"/>
            <a:r>
              <a:rPr lang="de-DE" noProof="0" dirty="0"/>
              <a:t>Vierte Ebene</a:t>
            </a:r>
          </a:p>
          <a:p>
            <a:pPr lvl="4"/>
            <a:r>
              <a:rPr lang="de-DE" noProof="0" dirty="0"/>
              <a:t>Fünfte Ebene</a:t>
            </a:r>
          </a:p>
          <a:p>
            <a:pPr lvl="5"/>
            <a:r>
              <a:rPr lang="de-DE" noProof="0" dirty="0"/>
              <a:t>Sechste Ebene</a:t>
            </a:r>
          </a:p>
          <a:p>
            <a:pPr lvl="6"/>
            <a:r>
              <a:rPr lang="de-DE" noProof="0" dirty="0"/>
              <a:t>Siebte Ebene</a:t>
            </a:r>
          </a:p>
          <a:p>
            <a:pPr lvl="7"/>
            <a:r>
              <a:rPr lang="de-DE" noProof="0" dirty="0"/>
              <a:t>Achte Ebene</a:t>
            </a:r>
          </a:p>
          <a:p>
            <a:pPr lvl="8"/>
            <a:r>
              <a:rPr lang="de-DE" noProof="0" dirty="0"/>
              <a:t>Neunte Ebene</a:t>
            </a:r>
          </a:p>
        </p:txBody>
      </p:sp>
      <p:sp>
        <p:nvSpPr>
          <p:cNvPr id="1228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4393"/>
            <a:ext cx="2944807" cy="497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1" tIns="47782" rIns="95561" bIns="47782" numCol="1" anchor="b" anchorCtr="0" compatLnSpc="1">
            <a:prstTxWarp prst="textNoShape">
              <a:avLst/>
            </a:prstTxWarp>
          </a:bodyPr>
          <a:lstStyle>
            <a:lvl1pPr defTabSz="955672">
              <a:spcBef>
                <a:spcPct val="0"/>
              </a:spcBef>
              <a:defRPr sz="1000" baseline="0">
                <a:latin typeface="+mn-lt"/>
                <a:ea typeface="ヒラギノ角ゴ Pro W3" charset="-128"/>
                <a:cs typeface="ヒラギノ角ゴ Pro W3" charset="-128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1228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94" y="9434393"/>
            <a:ext cx="2944807" cy="497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61" tIns="47782" rIns="95561" bIns="47782" numCol="1" anchor="b" anchorCtr="0" compatLnSpc="1">
            <a:prstTxWarp prst="textNoShape">
              <a:avLst/>
            </a:prstTxWarp>
          </a:bodyPr>
          <a:lstStyle>
            <a:lvl1pPr algn="r" defTabSz="955672">
              <a:spcBef>
                <a:spcPct val="0"/>
              </a:spcBef>
              <a:defRPr sz="1000" baseline="0">
                <a:latin typeface="+mn-lt"/>
              </a:defRPr>
            </a:lvl1pPr>
          </a:lstStyle>
          <a:p>
            <a:pPr>
              <a:defRPr/>
            </a:pPr>
            <a:fld id="{EC696245-F065-0B47-B74E-D5003861FD61}" type="slidenum">
              <a:rPr lang="de-DE" smtClean="0"/>
              <a:pPr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6147384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90488" indent="-90488" algn="l" rtl="0" eaLnBrk="0" fontAlgn="base" hangingPunct="0">
      <a:spcBef>
        <a:spcPts val="0"/>
      </a:spcBef>
      <a:spcAft>
        <a:spcPct val="0"/>
      </a:spcAft>
      <a:buFont typeface="Arial" panose="020B0604020202020204" pitchFamily="34" charset="0"/>
      <a:buChar char="•"/>
      <a:defRPr sz="1000" kern="1200" baseline="0">
        <a:solidFill>
          <a:schemeClr val="tx1"/>
        </a:solidFill>
        <a:latin typeface="+mn-lt"/>
        <a:ea typeface="ヒラギノ角ゴ Pro W3" pitchFamily="-108" charset="-128"/>
        <a:cs typeface="ヒラギノ角ゴ Pro W3" pitchFamily="-108" charset="-128"/>
      </a:defRPr>
    </a:lvl1pPr>
    <a:lvl2pPr marL="180975" indent="-92075" algn="l" rtl="0" eaLnBrk="0" fontAlgn="base" hangingPunct="0">
      <a:spcBef>
        <a:spcPts val="0"/>
      </a:spcBef>
      <a:spcAft>
        <a:spcPct val="0"/>
      </a:spcAft>
      <a:buFont typeface="Symbol" panose="05050102010706020507" pitchFamily="18" charset="2"/>
      <a:buChar char="-"/>
      <a:defRPr sz="1000" kern="1200" baseline="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2pPr>
    <a:lvl3pPr marL="266700" indent="-85725" algn="l" rtl="0" eaLnBrk="0" fontAlgn="base" hangingPunct="0">
      <a:spcBef>
        <a:spcPts val="0"/>
      </a:spcBef>
      <a:spcAft>
        <a:spcPct val="0"/>
      </a:spcAft>
      <a:buFont typeface="Symbol" panose="05050102010706020507" pitchFamily="18" charset="2"/>
      <a:buChar char="-"/>
      <a:defRPr sz="1000" kern="1200" baseline="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3pPr>
    <a:lvl4pPr marL="357188" indent="-90488" algn="l" rtl="0" eaLnBrk="0" fontAlgn="base" hangingPunct="0">
      <a:spcBef>
        <a:spcPts val="0"/>
      </a:spcBef>
      <a:spcAft>
        <a:spcPct val="0"/>
      </a:spcAft>
      <a:buFont typeface="Symbol" panose="05050102010706020507" pitchFamily="18" charset="2"/>
      <a:buChar char="-"/>
      <a:defRPr sz="1000" kern="1200" baseline="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4pPr>
    <a:lvl5pPr marL="447675" indent="-90488" algn="l" rtl="0" eaLnBrk="0" fontAlgn="base" hangingPunct="0">
      <a:spcBef>
        <a:spcPts val="0"/>
      </a:spcBef>
      <a:spcAft>
        <a:spcPct val="0"/>
      </a:spcAft>
      <a:buFont typeface="Symbol" panose="05050102010706020507" pitchFamily="18" charset="2"/>
      <a:buChar char="-"/>
      <a:defRPr sz="1000" kern="1200" baseline="0">
        <a:solidFill>
          <a:schemeClr val="tx1"/>
        </a:solidFill>
        <a:latin typeface="+mn-lt"/>
        <a:ea typeface="ヒラギノ角ゴ Pro W3" pitchFamily="-112" charset="-128"/>
        <a:cs typeface="ＭＳ Ｐゴシック" charset="0"/>
      </a:defRPr>
    </a:lvl5pPr>
    <a:lvl6pPr marL="538163" indent="-90488" algn="l" defTabSz="457200" rtl="0" eaLnBrk="1" latinLnBrk="0" hangingPunct="1">
      <a:buFont typeface="Symbol" panose="05050102010706020507" pitchFamily="18" charset="2"/>
      <a:buChar char="-"/>
      <a:defRPr sz="1000" kern="1200" baseline="0">
        <a:solidFill>
          <a:schemeClr val="tx1"/>
        </a:solidFill>
        <a:latin typeface="+mn-lt"/>
        <a:ea typeface="+mn-ea"/>
        <a:cs typeface="Arial" panose="020B0604020202020204" pitchFamily="34" charset="0"/>
      </a:defRPr>
    </a:lvl6pPr>
    <a:lvl7pPr marL="628650" indent="-90488" algn="l" defTabSz="457200" rtl="0" eaLnBrk="1" latinLnBrk="0" hangingPunct="1">
      <a:buFont typeface="Symbol" panose="05050102010706020507" pitchFamily="18" charset="2"/>
      <a:buChar char="-"/>
      <a:defRPr sz="100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7pPr>
    <a:lvl8pPr marL="719138" indent="-90488" algn="l" defTabSz="457200" rtl="0" eaLnBrk="1" latinLnBrk="0" hangingPunct="1">
      <a:buFont typeface="Symbol" panose="05050102010706020507" pitchFamily="18" charset="2"/>
      <a:buChar char="-"/>
      <a:defRPr sz="100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8pPr>
    <a:lvl9pPr marL="806450" indent="-88900" algn="l" defTabSz="457200" rtl="0" eaLnBrk="1" latinLnBrk="0" hangingPunct="1">
      <a:buFont typeface="Symbol" panose="05050102010706020507" pitchFamily="18" charset="2"/>
      <a:buChar char="-"/>
      <a:defRPr sz="100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C696245-F065-0B47-B74E-D5003861FD61}" type="slidenum">
              <a:rPr lang="de-DE" smtClean="0"/>
              <a:pPr>
                <a:defRPr/>
              </a:pPr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4984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C696245-F065-0B47-B74E-D5003861FD61}" type="slidenum">
              <a:rPr lang="de-DE" smtClean="0"/>
              <a:pPr>
                <a:defRPr/>
              </a:pPr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3903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U:\20160506_PSI_Luftbild_0292.jpg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6" b="7666"/>
          <a:stretch/>
        </p:blipFill>
        <p:spPr bwMode="auto">
          <a:xfrm>
            <a:off x="2642401" y="282698"/>
            <a:ext cx="5674015" cy="3361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7" name="Rectangle 8"/>
          <p:cNvSpPr>
            <a:spLocks noGrp="1" noChangeArrowheads="1"/>
          </p:cNvSpPr>
          <p:nvPr>
            <p:ph type="title"/>
          </p:nvPr>
        </p:nvSpPr>
        <p:spPr>
          <a:xfrm>
            <a:off x="814387" y="4572000"/>
            <a:ext cx="7969249" cy="1388939"/>
          </a:xfrm>
        </p:spPr>
        <p:txBody>
          <a:bodyPr/>
          <a:lstStyle>
            <a:lvl1pPr>
              <a:defRPr sz="3000">
                <a:solidFill>
                  <a:srgbClr val="686868"/>
                </a:solidFill>
                <a:latin typeface="Georgia" charset="0"/>
                <a:ea typeface="ヒラギノ角ゴ Pro W3" charset="0"/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9649" name="Rectangle 17"/>
          <p:cNvSpPr>
            <a:spLocks noGrp="1" noChangeArrowheads="1"/>
          </p:cNvSpPr>
          <p:nvPr>
            <p:ph type="subTitle" sz="quarter" idx="1"/>
          </p:nvPr>
        </p:nvSpPr>
        <p:spPr bwMode="auto">
          <a:xfrm>
            <a:off x="814388" y="4140000"/>
            <a:ext cx="7969249" cy="364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1800" b="1">
                <a:solidFill>
                  <a:srgbClr val="969696"/>
                </a:solidFill>
                <a:ea typeface="ヒラギノ角ゴ Pro W3" charset="0"/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-2" y="282698"/>
            <a:ext cx="2534400" cy="3362326"/>
          </a:xfrm>
          <a:prstGeom prst="rect">
            <a:avLst/>
          </a:prstGeom>
          <a:solidFill>
            <a:srgbClr val="E5E5E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spcBef>
                <a:spcPct val="0"/>
              </a:spcBef>
              <a:defRPr/>
            </a:pPr>
            <a:endParaRPr lang="de-DE" sz="2400" dirty="0">
              <a:ln>
                <a:solidFill>
                  <a:srgbClr val="FFFFFF"/>
                </a:solidFill>
              </a:ln>
              <a:latin typeface="Times" charset="0"/>
            </a:endParaRPr>
          </a:p>
        </p:txBody>
      </p:sp>
      <p:pic>
        <p:nvPicPr>
          <p:cNvPr id="12" name="Bild 24" descr="PSI-Logo_narrow_30k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0263" y="548680"/>
            <a:ext cx="1219200" cy="43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hteck 1"/>
          <p:cNvSpPr>
            <a:spLocks noChangeArrowheads="1"/>
          </p:cNvSpPr>
          <p:nvPr userDrawn="1"/>
        </p:nvSpPr>
        <p:spPr bwMode="auto">
          <a:xfrm>
            <a:off x="5292080" y="3412620"/>
            <a:ext cx="3024336" cy="232404"/>
          </a:xfrm>
          <a:prstGeom prst="rect">
            <a:avLst/>
          </a:prstGeom>
          <a:solidFill>
            <a:schemeClr val="bg1">
              <a:alpha val="74117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0"/>
          <a:lstStyle/>
          <a:p>
            <a:pPr algn="ctr">
              <a:spcBef>
                <a:spcPct val="0"/>
              </a:spcBef>
            </a:pPr>
            <a:r>
              <a:rPr lang="de-CH" sz="1100" b="1" i="0" kern="0" spc="30" dirty="0">
                <a:solidFill>
                  <a:srgbClr val="505150"/>
                </a:solidFill>
                <a:latin typeface="+mn-lt"/>
                <a:cs typeface="Arial" charset="0"/>
              </a:rPr>
              <a:t>WIR SCHAFFEN WISSEN – HEUTE FÜR MORGEN</a:t>
            </a:r>
          </a:p>
        </p:txBody>
      </p:sp>
      <p:sp>
        <p:nvSpPr>
          <p:cNvPr id="14" name="Rechteck 13"/>
          <p:cNvSpPr/>
          <p:nvPr userDrawn="1"/>
        </p:nvSpPr>
        <p:spPr bwMode="auto">
          <a:xfrm>
            <a:off x="8424000" y="282698"/>
            <a:ext cx="720000" cy="3362326"/>
          </a:xfrm>
          <a:prstGeom prst="rect">
            <a:avLst/>
          </a:prstGeom>
          <a:solidFill>
            <a:srgbClr val="E5E5E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spcBef>
                <a:spcPct val="0"/>
              </a:spcBef>
              <a:defRPr/>
            </a:pPr>
            <a:endParaRPr lang="de-DE" sz="2400" dirty="0">
              <a:ln>
                <a:solidFill>
                  <a:srgbClr val="FFFFFF"/>
                </a:solidFill>
              </a:ln>
              <a:latin typeface="Times" charset="0"/>
            </a:endParaRPr>
          </a:p>
        </p:txBody>
      </p:sp>
      <p:sp>
        <p:nvSpPr>
          <p:cNvPr id="15" name="Rechteck 15"/>
          <p:cNvSpPr>
            <a:spLocks noChangeArrowheads="1"/>
          </p:cNvSpPr>
          <p:nvPr userDrawn="1"/>
        </p:nvSpPr>
        <p:spPr bwMode="auto">
          <a:xfrm>
            <a:off x="828000" y="6138863"/>
            <a:ext cx="720725" cy="719137"/>
          </a:xfrm>
          <a:prstGeom prst="rect">
            <a:avLst/>
          </a:prstGeom>
          <a:solidFill>
            <a:srgbClr val="B9B9B9"/>
          </a:solidFill>
          <a:ln>
            <a:noFill/>
          </a:ln>
          <a:extLst/>
        </p:spPr>
        <p:txBody>
          <a:bodyPr/>
          <a:lstStyle/>
          <a:p>
            <a:pPr>
              <a:spcBef>
                <a:spcPct val="0"/>
              </a:spcBef>
            </a:pPr>
            <a:endParaRPr lang="de-DE" sz="2400"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366807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/>
        <p:txBody>
          <a:bodyPr/>
          <a:lstStyle>
            <a:lvl1pPr marL="17780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>
                <a:latin typeface="+mn-lt"/>
              </a:defRPr>
            </a:lvl1pPr>
            <a:lvl2pPr marL="35560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>
                <a:latin typeface="+mn-lt"/>
              </a:defRPr>
            </a:lvl2pPr>
            <a:lvl3pPr marL="539750" marR="0" indent="-1841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>
                <a:latin typeface="+mn-lt"/>
              </a:defRPr>
            </a:lvl3pPr>
            <a:lvl4pPr marL="71755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>
                <a:latin typeface="+mn-lt"/>
              </a:defRPr>
            </a:lvl4pPr>
            <a:lvl5pPr marL="89535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>
                <a:latin typeface="+mn-lt"/>
              </a:defRPr>
            </a:lvl5pPr>
            <a:lvl6pPr marL="1074738" indent="-179388">
              <a:lnSpc>
                <a:spcPct val="110000"/>
              </a:lnSpc>
              <a:buClr>
                <a:schemeClr val="tx1"/>
              </a:buClr>
              <a:buFont typeface="Symbol" panose="05050102010706020507" pitchFamily="18" charset="2"/>
              <a:buChar char="-"/>
              <a:defRPr sz="1600"/>
            </a:lvl6pPr>
            <a:lvl7pPr marL="1257300" indent="-182563">
              <a:lnSpc>
                <a:spcPct val="110000"/>
              </a:lnSpc>
              <a:buFont typeface="Symbol" panose="05050102010706020507" pitchFamily="18" charset="2"/>
              <a:buChar char="-"/>
              <a:defRPr sz="1600"/>
            </a:lvl7pPr>
            <a:lvl8pPr marL="1436688" indent="-179388">
              <a:lnSpc>
                <a:spcPct val="110000"/>
              </a:lnSpc>
              <a:buFont typeface="Symbol" panose="05050102010706020507" pitchFamily="18" charset="2"/>
              <a:buChar char="-"/>
              <a:defRPr sz="1600"/>
            </a:lvl8pPr>
            <a:lvl9pPr marL="1614488" indent="-177800">
              <a:lnSpc>
                <a:spcPct val="110000"/>
              </a:lnSpc>
              <a:buFont typeface="Symbol" panose="05050102010706020507" pitchFamily="18" charset="2"/>
              <a:buChar char="-"/>
              <a:defRPr sz="1600"/>
            </a:lvl9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Sechste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6"/>
            <a:r>
              <a:rPr lang="en-GB" noProof="0" dirty="0" err="1"/>
              <a:t>Siebte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7"/>
            <a:r>
              <a:rPr lang="en-GB" noProof="0" dirty="0" err="1"/>
              <a:t>Achte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8"/>
            <a:r>
              <a:rPr lang="en-GB" noProof="0" dirty="0" err="1"/>
              <a:t>Neunte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ckwell"/>
              <a:ea typeface="+mn-ea"/>
              <a:cs typeface="+mn-cs"/>
            </a:endParaRP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>
              <a:defRPr/>
            </a:pPr>
            <a:r>
              <a:rPr lang="de-DE" dirty="0"/>
              <a:t>Page </a:t>
            </a:r>
            <a:fld id="{EBC07571-3134-BB4B-B83F-1A9FE18D34F3}" type="slidenum">
              <a:rPr lang="de-DE" smtClean="0"/>
              <a:pPr algn="r"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168188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(gra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 bwMode="auto">
          <a:xfrm>
            <a:off x="827088" y="1412875"/>
            <a:ext cx="8066087" cy="5184775"/>
          </a:xfrm>
          <a:prstGeom prst="rect">
            <a:avLst/>
          </a:prstGeom>
          <a:solidFill>
            <a:srgbClr val="E5E5E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 baseline="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>
              <a:defRPr/>
            </a:pPr>
            <a:r>
              <a:rPr lang="de-DE" dirty="0"/>
              <a:t>Page </a:t>
            </a:r>
            <a:fld id="{EBC07571-3134-BB4B-B83F-1A9FE18D34F3}" type="slidenum">
              <a:rPr lang="de-DE" smtClean="0"/>
              <a:pPr algn="r">
                <a:defRPr/>
              </a:pPr>
              <a:t>‹#›</a:t>
            </a:fld>
            <a:endParaRPr lang="de-DE" dirty="0"/>
          </a:p>
        </p:txBody>
      </p:sp>
      <p:sp>
        <p:nvSpPr>
          <p:cNvPr id="9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934839" y="1484782"/>
            <a:ext cx="7885633" cy="4608514"/>
          </a:xfrm>
        </p:spPr>
        <p:txBody>
          <a:bodyPr/>
          <a:lstStyle>
            <a:lvl1pPr marL="17780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>
                <a:latin typeface="+mn-lt"/>
              </a:defRPr>
            </a:lvl1pPr>
            <a:lvl2pPr marL="35560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>
                <a:latin typeface="+mn-lt"/>
              </a:defRPr>
            </a:lvl2pPr>
            <a:lvl3pPr marL="539750" marR="0" indent="-1841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>
                <a:latin typeface="+mn-lt"/>
              </a:defRPr>
            </a:lvl3pPr>
            <a:lvl4pPr marL="71755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>
                <a:latin typeface="+mn-lt"/>
              </a:defRPr>
            </a:lvl4pPr>
            <a:lvl5pPr marL="89535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>
                <a:latin typeface="+mn-lt"/>
              </a:defRPr>
            </a:lvl5pPr>
            <a:lvl6pPr marL="1074738" indent="-179388">
              <a:lnSpc>
                <a:spcPct val="110000"/>
              </a:lnSpc>
              <a:buClr>
                <a:schemeClr val="tx1"/>
              </a:buClr>
              <a:buFont typeface="Symbol" panose="05050102010706020507" pitchFamily="18" charset="2"/>
              <a:buChar char="-"/>
              <a:defRPr sz="1600"/>
            </a:lvl6pPr>
            <a:lvl7pPr marL="1257300" indent="-182563">
              <a:lnSpc>
                <a:spcPct val="110000"/>
              </a:lnSpc>
              <a:buFont typeface="Symbol" panose="05050102010706020507" pitchFamily="18" charset="2"/>
              <a:buChar char="-"/>
              <a:defRPr sz="1600"/>
            </a:lvl7pPr>
            <a:lvl8pPr marL="1436688" indent="-179388">
              <a:lnSpc>
                <a:spcPct val="110000"/>
              </a:lnSpc>
              <a:buFont typeface="Symbol" panose="05050102010706020507" pitchFamily="18" charset="2"/>
              <a:buChar char="-"/>
              <a:defRPr sz="1600"/>
            </a:lvl8pPr>
            <a:lvl9pPr marL="1614488" indent="-177800">
              <a:lnSpc>
                <a:spcPct val="110000"/>
              </a:lnSpc>
              <a:buFont typeface="Symbol" panose="05050102010706020507" pitchFamily="18" charset="2"/>
              <a:buChar char="-"/>
              <a:defRPr sz="1600"/>
            </a:lvl9pPr>
          </a:lstStyle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  <a:p>
            <a:pPr lvl="5"/>
            <a:r>
              <a:rPr lang="de-CH" dirty="0"/>
              <a:t>Sechste Ebene</a:t>
            </a:r>
          </a:p>
          <a:p>
            <a:pPr lvl="6"/>
            <a:r>
              <a:rPr lang="de-CH" dirty="0"/>
              <a:t>Siebte Ebene</a:t>
            </a:r>
          </a:p>
          <a:p>
            <a:pPr lvl="7"/>
            <a:r>
              <a:rPr lang="de-CH" dirty="0"/>
              <a:t>Achte Ebene</a:t>
            </a:r>
          </a:p>
          <a:p>
            <a:pPr lvl="8"/>
            <a:r>
              <a:rPr lang="de-CH" dirty="0"/>
              <a:t>Neunte Ebene</a:t>
            </a:r>
            <a:endParaRPr kumimoji="0" lang="de-CH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Rockwel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839105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10"/>
          <p:cNvSpPr>
            <a:spLocks noGrp="1"/>
          </p:cNvSpPr>
          <p:nvPr>
            <p:ph sz="quarter" idx="13" hasCustomPrompt="1"/>
          </p:nvPr>
        </p:nvSpPr>
        <p:spPr>
          <a:xfrm>
            <a:off x="1042988" y="1341438"/>
            <a:ext cx="3781425" cy="4679950"/>
          </a:xfrm>
        </p:spPr>
        <p:txBody>
          <a:bodyPr/>
          <a:lstStyle>
            <a:lvl1pPr marL="177800" indent="-177800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355600" indent="-177800">
              <a:buSzPct val="100000"/>
              <a:buFont typeface="Symbol" panose="05050102010706020507" pitchFamily="18" charset="2"/>
              <a:buChar char="-"/>
              <a:defRPr/>
            </a:lvl2pPr>
            <a:lvl3pPr marL="539750" indent="-184150">
              <a:buFont typeface="Symbol" panose="05050102010706020507" pitchFamily="18" charset="2"/>
              <a:buChar char="-"/>
              <a:defRPr/>
            </a:lvl3pPr>
            <a:lvl4pPr marL="717550" indent="-177800">
              <a:buFont typeface="Symbol" panose="05050102010706020507" pitchFamily="18" charset="2"/>
              <a:buChar char="-"/>
              <a:defRPr/>
            </a:lvl4pPr>
            <a:lvl5pPr marL="895350" indent="-177800">
              <a:buFont typeface="Symbol" panose="05050102010706020507" pitchFamily="18" charset="2"/>
              <a:buChar char="-"/>
              <a:defRPr/>
            </a:lvl5pPr>
            <a:lvl6pPr marL="1074738" indent="-179388">
              <a:buFont typeface="Symbol" panose="05050102010706020507" pitchFamily="18" charset="2"/>
              <a:buChar char="-"/>
              <a:defRPr sz="1600"/>
            </a:lvl6pPr>
            <a:lvl7pPr marL="1257300" indent="-182563">
              <a:buFont typeface="Symbol" panose="05050102010706020507" pitchFamily="18" charset="2"/>
              <a:buChar char="-"/>
              <a:defRPr sz="1600"/>
            </a:lvl7pPr>
            <a:lvl8pPr marL="1436688" indent="-179388">
              <a:buFont typeface="Symbol" panose="05050102010706020507" pitchFamily="18" charset="2"/>
              <a:buChar char="-"/>
              <a:defRPr sz="1600"/>
            </a:lvl8pPr>
            <a:lvl9pPr marL="1614488" indent="-177800">
              <a:buFont typeface="Symbol" panose="05050102010706020507" pitchFamily="18" charset="2"/>
              <a:buChar char="-"/>
              <a:defRPr sz="1600"/>
            </a:lvl9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Sechste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6"/>
            <a:r>
              <a:rPr lang="en-GB" noProof="0" dirty="0" err="1"/>
              <a:t>Siebte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7"/>
            <a:r>
              <a:rPr lang="en-GB" noProof="0" dirty="0" err="1"/>
              <a:t>Achte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8"/>
            <a:r>
              <a:rPr lang="en-GB" noProof="0" dirty="0" err="1"/>
              <a:t>Neunte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defRPr/>
            </a:pPr>
            <a:r>
              <a:rPr lang="de-DE" dirty="0"/>
              <a:t>Page </a:t>
            </a:r>
            <a:fld id="{EBC07571-3134-BB4B-B83F-1A9FE18D34F3}" type="slidenum">
              <a:rPr lang="de-DE" smtClean="0"/>
              <a:pPr algn="r">
                <a:defRPr/>
              </a:pPr>
              <a:t>‹#›</a:t>
            </a:fld>
            <a:endParaRPr lang="de-DE" dirty="0"/>
          </a:p>
        </p:txBody>
      </p:sp>
      <p:sp>
        <p:nvSpPr>
          <p:cNvPr id="16" name="Titel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8" name="Inhaltsplatzhalter 10"/>
          <p:cNvSpPr>
            <a:spLocks noGrp="1"/>
          </p:cNvSpPr>
          <p:nvPr>
            <p:ph sz="quarter" idx="18" hasCustomPrompt="1"/>
          </p:nvPr>
        </p:nvSpPr>
        <p:spPr>
          <a:xfrm>
            <a:off x="5003800" y="1337869"/>
            <a:ext cx="3781425" cy="4679950"/>
          </a:xfrm>
        </p:spPr>
        <p:txBody>
          <a:bodyPr/>
          <a:lstStyle>
            <a:lvl1pPr marL="177800" indent="-177800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355600" indent="-177800">
              <a:buSzPct val="100000"/>
              <a:buFont typeface="Symbol" panose="05050102010706020507" pitchFamily="18" charset="2"/>
              <a:buChar char="-"/>
              <a:defRPr/>
            </a:lvl2pPr>
            <a:lvl3pPr marL="539750" indent="-184150">
              <a:buFont typeface="Symbol" panose="05050102010706020507" pitchFamily="18" charset="2"/>
              <a:buChar char="-"/>
              <a:defRPr/>
            </a:lvl3pPr>
            <a:lvl4pPr marL="717550" indent="-177800">
              <a:buFont typeface="Symbol" panose="05050102010706020507" pitchFamily="18" charset="2"/>
              <a:buChar char="-"/>
              <a:defRPr/>
            </a:lvl4pPr>
            <a:lvl5pPr marL="895350" indent="-177800">
              <a:buFont typeface="Symbol" panose="05050102010706020507" pitchFamily="18" charset="2"/>
              <a:buChar char="-"/>
              <a:defRPr/>
            </a:lvl5pPr>
            <a:lvl6pPr marL="1074738" indent="-179388">
              <a:buFont typeface="Symbol" panose="05050102010706020507" pitchFamily="18" charset="2"/>
              <a:buChar char="-"/>
              <a:defRPr sz="1600"/>
            </a:lvl6pPr>
            <a:lvl7pPr marL="1257300" indent="-182563">
              <a:buFont typeface="Symbol" panose="05050102010706020507" pitchFamily="18" charset="2"/>
              <a:buChar char="-"/>
              <a:defRPr sz="1600"/>
            </a:lvl7pPr>
            <a:lvl8pPr marL="1436688" indent="-179388">
              <a:buFont typeface="Symbol" panose="05050102010706020507" pitchFamily="18" charset="2"/>
              <a:buChar char="-"/>
              <a:defRPr sz="1600"/>
            </a:lvl8pPr>
            <a:lvl9pPr marL="1614488" indent="-177800">
              <a:buFont typeface="Symbol" panose="05050102010706020507" pitchFamily="18" charset="2"/>
              <a:buChar char="-"/>
              <a:defRPr sz="1600"/>
            </a:lvl9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Sechste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6"/>
            <a:r>
              <a:rPr lang="en-GB" noProof="0" dirty="0" err="1"/>
              <a:t>Siebte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7"/>
            <a:r>
              <a:rPr lang="en-GB" noProof="0" dirty="0" err="1"/>
              <a:t>Achte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8"/>
            <a:r>
              <a:rPr lang="en-GB" noProof="0" dirty="0" err="1"/>
              <a:t>Neunte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5310303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zwei Inhalte (gra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/>
          <p:cNvSpPr/>
          <p:nvPr userDrawn="1"/>
        </p:nvSpPr>
        <p:spPr bwMode="auto">
          <a:xfrm>
            <a:off x="827088" y="1412875"/>
            <a:ext cx="8066087" cy="5184775"/>
          </a:xfrm>
          <a:prstGeom prst="rect">
            <a:avLst/>
          </a:prstGeom>
          <a:solidFill>
            <a:srgbClr val="E5E5E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defRPr/>
            </a:pPr>
            <a:r>
              <a:rPr lang="de-DE" dirty="0"/>
              <a:t>Page </a:t>
            </a:r>
            <a:fld id="{EBC07571-3134-BB4B-B83F-1A9FE18D34F3}" type="slidenum">
              <a:rPr lang="de-DE" smtClean="0"/>
              <a:pPr algn="r">
                <a:defRPr/>
              </a:pPr>
              <a:t>‹#›</a:t>
            </a:fld>
            <a:endParaRPr lang="de-DE" dirty="0"/>
          </a:p>
        </p:txBody>
      </p:sp>
      <p:sp>
        <p:nvSpPr>
          <p:cNvPr id="16" name="Titel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7" name="Inhaltsplatzhalter 10"/>
          <p:cNvSpPr>
            <a:spLocks noGrp="1"/>
          </p:cNvSpPr>
          <p:nvPr>
            <p:ph sz="quarter" idx="18" hasCustomPrompt="1"/>
          </p:nvPr>
        </p:nvSpPr>
        <p:spPr>
          <a:xfrm>
            <a:off x="938416" y="1449803"/>
            <a:ext cx="3781425" cy="4571585"/>
          </a:xfrm>
        </p:spPr>
        <p:txBody>
          <a:bodyPr/>
          <a:lstStyle>
            <a:lvl1pPr marL="177800" indent="-177800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355600" indent="-177800">
              <a:buSzPct val="100000"/>
              <a:buFont typeface="Symbol" panose="05050102010706020507" pitchFamily="18" charset="2"/>
              <a:buChar char="-"/>
              <a:defRPr/>
            </a:lvl2pPr>
            <a:lvl3pPr marL="539750" indent="-184150">
              <a:buFont typeface="Symbol" panose="05050102010706020507" pitchFamily="18" charset="2"/>
              <a:buChar char="-"/>
              <a:defRPr/>
            </a:lvl3pPr>
            <a:lvl4pPr marL="717550" indent="-177800">
              <a:buFont typeface="Symbol" panose="05050102010706020507" pitchFamily="18" charset="2"/>
              <a:buChar char="-"/>
              <a:defRPr/>
            </a:lvl4pPr>
            <a:lvl5pPr marL="895350" indent="-177800">
              <a:buFont typeface="Symbol" panose="05050102010706020507" pitchFamily="18" charset="2"/>
              <a:buChar char="-"/>
              <a:defRPr/>
            </a:lvl5pPr>
            <a:lvl6pPr marL="1074738" indent="-179388">
              <a:buFont typeface="Symbol" panose="05050102010706020507" pitchFamily="18" charset="2"/>
              <a:buChar char="-"/>
              <a:defRPr sz="1600"/>
            </a:lvl6pPr>
            <a:lvl7pPr marL="1257300" indent="-182563">
              <a:buFont typeface="Symbol" panose="05050102010706020507" pitchFamily="18" charset="2"/>
              <a:buChar char="-"/>
              <a:defRPr sz="1600"/>
            </a:lvl7pPr>
            <a:lvl8pPr marL="1436688" indent="-179388">
              <a:buFont typeface="Symbol" panose="05050102010706020507" pitchFamily="18" charset="2"/>
              <a:buChar char="-"/>
              <a:defRPr sz="1600"/>
            </a:lvl8pPr>
            <a:lvl9pPr marL="1614488" indent="-177800">
              <a:buFont typeface="Symbol" panose="05050102010706020507" pitchFamily="18" charset="2"/>
              <a:buChar char="-"/>
              <a:defRPr sz="1600"/>
            </a:lvl9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Sechste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6"/>
            <a:r>
              <a:rPr lang="en-GB" noProof="0" dirty="0" err="1"/>
              <a:t>Siebte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7"/>
            <a:r>
              <a:rPr lang="en-GB" noProof="0" dirty="0" err="1"/>
              <a:t>Achte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8"/>
            <a:r>
              <a:rPr lang="en-GB" noProof="0" dirty="0" err="1"/>
              <a:t>Neunte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sp>
        <p:nvSpPr>
          <p:cNvPr id="18" name="Inhaltsplatzhalter 10"/>
          <p:cNvSpPr>
            <a:spLocks noGrp="1"/>
          </p:cNvSpPr>
          <p:nvPr>
            <p:ph sz="quarter" idx="19" hasCustomPrompt="1"/>
          </p:nvPr>
        </p:nvSpPr>
        <p:spPr>
          <a:xfrm>
            <a:off x="4899228" y="1446234"/>
            <a:ext cx="3781425" cy="4575154"/>
          </a:xfrm>
        </p:spPr>
        <p:txBody>
          <a:bodyPr/>
          <a:lstStyle>
            <a:lvl1pPr marL="177800" indent="-177800">
              <a:buClr>
                <a:schemeClr val="tx1"/>
              </a:buClr>
              <a:buFont typeface="Arial" panose="020B0604020202020204" pitchFamily="34" charset="0"/>
              <a:buChar char="•"/>
              <a:defRPr/>
            </a:lvl1pPr>
            <a:lvl2pPr marL="355600" indent="-177800">
              <a:buSzPct val="100000"/>
              <a:buFont typeface="Symbol" panose="05050102010706020507" pitchFamily="18" charset="2"/>
              <a:buChar char="-"/>
              <a:defRPr/>
            </a:lvl2pPr>
            <a:lvl3pPr marL="539750" indent="-184150">
              <a:buFont typeface="Symbol" panose="05050102010706020507" pitchFamily="18" charset="2"/>
              <a:buChar char="-"/>
              <a:defRPr/>
            </a:lvl3pPr>
            <a:lvl4pPr marL="717550" indent="-177800">
              <a:buFont typeface="Symbol" panose="05050102010706020507" pitchFamily="18" charset="2"/>
              <a:buChar char="-"/>
              <a:defRPr/>
            </a:lvl4pPr>
            <a:lvl5pPr marL="895350" indent="-177800">
              <a:buFont typeface="Symbol" panose="05050102010706020507" pitchFamily="18" charset="2"/>
              <a:buChar char="-"/>
              <a:defRPr/>
            </a:lvl5pPr>
            <a:lvl6pPr marL="1074738" indent="-179388">
              <a:buFont typeface="Symbol" panose="05050102010706020507" pitchFamily="18" charset="2"/>
              <a:buChar char="-"/>
              <a:defRPr sz="1600"/>
            </a:lvl6pPr>
            <a:lvl7pPr marL="1257300" indent="-182563">
              <a:buFont typeface="Symbol" panose="05050102010706020507" pitchFamily="18" charset="2"/>
              <a:buChar char="-"/>
              <a:defRPr sz="1600"/>
            </a:lvl7pPr>
            <a:lvl8pPr marL="1436688" indent="-179388">
              <a:buFont typeface="Symbol" panose="05050102010706020507" pitchFamily="18" charset="2"/>
              <a:buChar char="-"/>
              <a:defRPr sz="1600"/>
            </a:lvl8pPr>
            <a:lvl9pPr marL="1614488" indent="-177800">
              <a:buFont typeface="Symbol" panose="05050102010706020507" pitchFamily="18" charset="2"/>
              <a:buChar char="-"/>
              <a:defRPr sz="1600"/>
            </a:lvl9pPr>
          </a:lstStyle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Sechste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6"/>
            <a:r>
              <a:rPr lang="en-GB" noProof="0" dirty="0" err="1"/>
              <a:t>Siebte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7"/>
            <a:r>
              <a:rPr lang="en-GB" noProof="0" dirty="0" err="1"/>
              <a:t>Achte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8"/>
            <a:r>
              <a:rPr lang="en-GB" noProof="0" dirty="0" err="1"/>
              <a:t>Neunte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6353116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defRPr/>
            </a:pPr>
            <a:r>
              <a:rPr lang="de-DE" dirty="0"/>
              <a:t>Page </a:t>
            </a:r>
            <a:fld id="{EBC07571-3134-BB4B-B83F-1A9FE18D34F3}" type="slidenum">
              <a:rPr lang="de-DE" smtClean="0"/>
              <a:pPr algn="r"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1525059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Nur Tit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91600"/>
            <a:ext cx="8029649" cy="508500"/>
          </a:xfrm>
        </p:spPr>
        <p:txBody>
          <a:bodyPr/>
          <a:lstStyle/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defRPr/>
            </a:pPr>
            <a:r>
              <a:rPr lang="de-DE" dirty="0"/>
              <a:t>Page </a:t>
            </a:r>
            <a:fld id="{EBC07571-3134-BB4B-B83F-1A9FE18D34F3}" type="slidenum">
              <a:rPr lang="de-DE" smtClean="0"/>
              <a:pPr algn="r">
                <a:defRPr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68793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(grau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defRPr/>
            </a:pPr>
            <a:r>
              <a:rPr lang="de-DE" dirty="0"/>
              <a:t>Page </a:t>
            </a:r>
            <a:fld id="{EBC07571-3134-BB4B-B83F-1A9FE18D34F3}" type="slidenum">
              <a:rPr lang="de-DE" smtClean="0"/>
              <a:pPr algn="r">
                <a:defRPr/>
              </a:pPr>
              <a:t>‹#›</a:t>
            </a:fld>
            <a:endParaRPr lang="de-DE" dirty="0"/>
          </a:p>
        </p:txBody>
      </p:sp>
      <p:sp>
        <p:nvSpPr>
          <p:cNvPr id="7" name="Rechteck 6"/>
          <p:cNvSpPr/>
          <p:nvPr userDrawn="1"/>
        </p:nvSpPr>
        <p:spPr bwMode="auto">
          <a:xfrm>
            <a:off x="827088" y="1412875"/>
            <a:ext cx="8066087" cy="5184775"/>
          </a:xfrm>
          <a:prstGeom prst="rect">
            <a:avLst/>
          </a:prstGeom>
          <a:solidFill>
            <a:srgbClr val="E5E5E5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438787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auf Bild (hoc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U:\20160506_PSI_Luftbild_0292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019811"/>
            <a:ext cx="8370753" cy="5579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defRPr/>
            </a:pPr>
            <a:r>
              <a:rPr lang="de-DE" dirty="0"/>
              <a:t>Page </a:t>
            </a:r>
            <a:fld id="{EBC07571-3134-BB4B-B83F-1A9FE18D34F3}" type="slidenum">
              <a:rPr lang="de-DE" smtClean="0"/>
              <a:pPr algn="r">
                <a:defRPr/>
              </a:pPr>
              <a:t>‹#›</a:t>
            </a:fld>
            <a:endParaRPr lang="de-DE" dirty="0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827088" y="1019810"/>
            <a:ext cx="2289712" cy="5577839"/>
          </a:xfrm>
          <a:solidFill>
            <a:schemeClr val="bg1">
              <a:alpha val="75000"/>
            </a:schemeClr>
          </a:solidFill>
        </p:spPr>
        <p:txBody>
          <a:bodyPr lIns="72000" tIns="360000" rIns="36000" bIns="36000" anchor="t" anchorCtr="0"/>
          <a:lstStyle>
            <a:lvl1pPr marL="177800" indent="-177800">
              <a:lnSpc>
                <a:spcPct val="110000"/>
              </a:lnSpc>
              <a:spcAft>
                <a:spcPts val="0"/>
              </a:spcAft>
              <a:buFont typeface="Arial" panose="020B0604020202020204" pitchFamily="34" charset="0"/>
              <a:buChar char="•"/>
              <a:defRPr sz="1800"/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800"/>
            </a:lvl2pPr>
            <a:lvl3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800"/>
            </a:lvl3pPr>
            <a:lvl4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800"/>
            </a:lvl4pPr>
            <a:lvl5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pic>
        <p:nvPicPr>
          <p:cNvPr id="13" name="Bild 14" descr="PSI-Logo_narrow_30k.eps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2800" y="285750"/>
            <a:ext cx="1016000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hteck 14"/>
          <p:cNvSpPr>
            <a:spLocks noChangeArrowheads="1"/>
          </p:cNvSpPr>
          <p:nvPr userDrawn="1"/>
        </p:nvSpPr>
        <p:spPr bwMode="auto">
          <a:xfrm>
            <a:off x="0" y="1019811"/>
            <a:ext cx="720725" cy="727901"/>
          </a:xfrm>
          <a:prstGeom prst="rect">
            <a:avLst/>
          </a:prstGeom>
          <a:solidFill>
            <a:srgbClr val="B9B9B9"/>
          </a:solidFill>
          <a:ln>
            <a:noFill/>
          </a:ln>
          <a:extLst/>
        </p:spPr>
        <p:txBody>
          <a:bodyPr/>
          <a:lstStyle/>
          <a:p>
            <a:pPr>
              <a:spcBef>
                <a:spcPct val="0"/>
              </a:spcBef>
            </a:pPr>
            <a:endParaRPr lang="de-DE" sz="2400"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468805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2077200" y="291600"/>
            <a:ext cx="6708025" cy="50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 err="1"/>
              <a:t>Folientitel</a:t>
            </a:r>
            <a:r>
              <a:rPr lang="en-GB" noProof="0" dirty="0"/>
              <a:t> </a:t>
            </a:r>
            <a:r>
              <a:rPr lang="en-GB" noProof="0" dirty="0" err="1"/>
              <a:t>eingeben</a:t>
            </a:r>
            <a:endParaRPr lang="en-GB" noProof="0" dirty="0"/>
          </a:p>
        </p:txBody>
      </p:sp>
      <p:sp>
        <p:nvSpPr>
          <p:cNvPr id="1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206312" y="6661150"/>
            <a:ext cx="575742" cy="19685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900" smtClean="0">
                <a:latin typeface="+mn-lt"/>
              </a:defRPr>
            </a:lvl1pPr>
          </a:lstStyle>
          <a:p>
            <a:pPr algn="r">
              <a:defRPr/>
            </a:pPr>
            <a:r>
              <a:rPr lang="de-DE" dirty="0"/>
              <a:t>Page </a:t>
            </a:r>
            <a:fld id="{EBC07571-3134-BB4B-B83F-1A9FE18D34F3}" type="slidenum">
              <a:rPr lang="de-DE" smtClean="0"/>
              <a:pPr algn="r">
                <a:defRPr/>
              </a:pPr>
              <a:t>‹#›</a:t>
            </a:fld>
            <a:endParaRPr lang="de-DE" dirty="0"/>
          </a:p>
        </p:txBody>
      </p:sp>
      <p:sp>
        <p:nvSpPr>
          <p:cNvPr id="6" name="Rechteck 12"/>
          <p:cNvSpPr>
            <a:spLocks noChangeArrowheads="1"/>
          </p:cNvSpPr>
          <p:nvPr/>
        </p:nvSpPr>
        <p:spPr bwMode="auto">
          <a:xfrm>
            <a:off x="0" y="1412875"/>
            <a:ext cx="720725" cy="727901"/>
          </a:xfrm>
          <a:prstGeom prst="rect">
            <a:avLst/>
          </a:prstGeom>
          <a:solidFill>
            <a:srgbClr val="B9B9B9"/>
          </a:solidFill>
          <a:ln>
            <a:noFill/>
          </a:ln>
          <a:extLst/>
        </p:spPr>
        <p:txBody>
          <a:bodyPr/>
          <a:lstStyle/>
          <a:p>
            <a:pPr>
              <a:spcBef>
                <a:spcPct val="0"/>
              </a:spcBef>
            </a:pPr>
            <a:endParaRPr lang="de-DE" sz="2400">
              <a:latin typeface="Times" charset="0"/>
            </a:endParaRPr>
          </a:p>
        </p:txBody>
      </p:sp>
      <p:sp>
        <p:nvSpPr>
          <p:cNvPr id="2" name="Textplatzhalter 1"/>
          <p:cNvSpPr>
            <a:spLocks noGrp="1"/>
          </p:cNvSpPr>
          <p:nvPr>
            <p:ph type="body" idx="1"/>
          </p:nvPr>
        </p:nvSpPr>
        <p:spPr>
          <a:xfrm>
            <a:off x="1042988" y="1341438"/>
            <a:ext cx="7742237" cy="46799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5"/>
            <a:r>
              <a:rPr lang="en-GB" noProof="0" dirty="0" err="1"/>
              <a:t>Sechste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6"/>
            <a:r>
              <a:rPr lang="en-GB" noProof="0" dirty="0" err="1"/>
              <a:t>Siebte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7"/>
            <a:r>
              <a:rPr lang="en-GB" noProof="0" dirty="0" err="1"/>
              <a:t>Achte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8"/>
            <a:r>
              <a:rPr lang="en-GB" noProof="0" dirty="0" err="1"/>
              <a:t>Neunte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pic>
        <p:nvPicPr>
          <p:cNvPr id="8" name="Bild 14" descr="PSI-Logo_narrow_30k.eps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12800" y="285750"/>
            <a:ext cx="1016000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72" r:id="rId1"/>
    <p:sldLayoutId id="2147483974" r:id="rId2"/>
    <p:sldLayoutId id="2147483976" r:id="rId3"/>
    <p:sldLayoutId id="2147483973" r:id="rId4"/>
    <p:sldLayoutId id="2147483977" r:id="rId5"/>
    <p:sldLayoutId id="2147483979" r:id="rId6"/>
    <p:sldLayoutId id="2147483981" r:id="rId7"/>
    <p:sldLayoutId id="2147483978" r:id="rId8"/>
    <p:sldLayoutId id="2147483980" r:id="rId9"/>
  </p:sldLayoutIdLst>
  <p:transition spd="med"/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500" kern="1000" spc="0">
          <a:solidFill>
            <a:srgbClr val="686868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500">
          <a:solidFill>
            <a:srgbClr val="505150"/>
          </a:solidFill>
          <a:latin typeface="Georgia" charset="0"/>
          <a:ea typeface="ヒラギノ角ゴ Pro W3" pitchFamily="-108" charset="-128"/>
          <a:cs typeface="ヒラギノ角ゴ Pro W3" pitchFamily="-108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500">
          <a:solidFill>
            <a:srgbClr val="505150"/>
          </a:solidFill>
          <a:latin typeface="Georgia" charset="0"/>
          <a:ea typeface="ヒラギノ角ゴ Pro W3" pitchFamily="-108" charset="-128"/>
          <a:cs typeface="ヒラギノ角ゴ Pro W3" pitchFamily="-108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500">
          <a:solidFill>
            <a:srgbClr val="505150"/>
          </a:solidFill>
          <a:latin typeface="Georgia" charset="0"/>
          <a:ea typeface="ヒラギノ角ゴ Pro W3" pitchFamily="-108" charset="-128"/>
          <a:cs typeface="ヒラギノ角ゴ Pro W3" pitchFamily="-108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500">
          <a:solidFill>
            <a:srgbClr val="505150"/>
          </a:solidFill>
          <a:latin typeface="Georgia" charset="0"/>
          <a:ea typeface="ヒラギノ角ゴ Pro W3" pitchFamily="-108" charset="-128"/>
          <a:cs typeface="ヒラギノ角ゴ Pro W3" pitchFamily="-108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 Narrow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 Narrow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 Narrow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2"/>
          </a:solidFill>
          <a:latin typeface="Arial Narrow" pitchFamily="34" charset="0"/>
        </a:defRPr>
      </a:lvl9pPr>
    </p:titleStyle>
    <p:bodyStyle>
      <a:lvl1pPr marL="1778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1pPr>
      <a:lvl2pPr marL="35560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Font typeface="Symbol" panose="05050102010706020507" pitchFamily="18" charset="2"/>
        <a:buChar char="-"/>
        <a:defRPr sz="18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355600" indent="18415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Symbol" panose="05050102010706020507" pitchFamily="18" charset="2"/>
        <a:buChar char="-"/>
        <a:defRPr sz="1800" spc="0" baseline="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3pPr>
      <a:lvl4pPr marL="71755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Symbol" panose="05050102010706020507" pitchFamily="18" charset="2"/>
        <a:buChar char="-"/>
        <a:defRPr sz="1800" kern="1200" spc="0" baseline="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4pPr>
      <a:lvl5pPr marL="89535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Symbol" panose="05050102010706020507" pitchFamily="18" charset="2"/>
        <a:buChar char="-"/>
        <a:defRPr sz="1800" kern="1200" spc="0" baseline="0">
          <a:solidFill>
            <a:schemeClr val="tx1"/>
          </a:solidFill>
          <a:latin typeface="+mn-lt"/>
          <a:ea typeface="+mn-ea"/>
          <a:cs typeface="ＭＳ Ｐゴシック" charset="0"/>
        </a:defRPr>
      </a:lvl5pPr>
      <a:lvl6pPr marL="1074738" indent="-179388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Symbol" panose="05050102010706020507" pitchFamily="18" charset="2"/>
        <a:buChar char="-"/>
        <a:defRPr sz="1800">
          <a:solidFill>
            <a:schemeClr val="tx1"/>
          </a:solidFill>
          <a:latin typeface="+mn-lt"/>
          <a:ea typeface="+mn-ea"/>
        </a:defRPr>
      </a:lvl6pPr>
      <a:lvl7pPr marL="1257300" indent="-18256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Symbol" panose="05050102010706020507" pitchFamily="18" charset="2"/>
        <a:buChar char="-"/>
        <a:defRPr sz="1800">
          <a:solidFill>
            <a:schemeClr val="tx1"/>
          </a:solidFill>
          <a:latin typeface="+mn-lt"/>
          <a:ea typeface="+mn-ea"/>
        </a:defRPr>
      </a:lvl7pPr>
      <a:lvl8pPr marL="1436688" indent="-179388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Symbol" panose="05050102010706020507" pitchFamily="18" charset="2"/>
        <a:buChar char="-"/>
        <a:defRPr sz="1800">
          <a:solidFill>
            <a:schemeClr val="tx1"/>
          </a:solidFill>
          <a:latin typeface="+mn-lt"/>
          <a:ea typeface="+mn-ea"/>
        </a:defRPr>
      </a:lvl8pPr>
      <a:lvl9pPr marL="1614488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Symbol" panose="05050102010706020507" pitchFamily="18" charset="2"/>
        <a:buChar char="-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788551" y="4315385"/>
            <a:ext cx="8150101" cy="369167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GB" sz="2400" dirty="0"/>
              <a:t>WICA-HTTP and WICA-JS</a:t>
            </a:r>
            <a:br>
              <a:rPr lang="en-GB" sz="2400" dirty="0"/>
            </a:br>
            <a:endParaRPr lang="de-DE" sz="1600" dirty="0"/>
          </a:p>
        </p:txBody>
      </p:sp>
      <p:sp>
        <p:nvSpPr>
          <p:cNvPr id="6" name="Untertitel 5"/>
          <p:cNvSpPr>
            <a:spLocks noGrp="1"/>
          </p:cNvSpPr>
          <p:nvPr>
            <p:ph type="subTitle" sz="quarter" idx="1"/>
          </p:nvPr>
        </p:nvSpPr>
        <p:spPr>
          <a:xfrm>
            <a:off x="803500" y="3923929"/>
            <a:ext cx="7969249" cy="364520"/>
          </a:xfrm>
        </p:spPr>
        <p:txBody>
          <a:bodyPr/>
          <a:lstStyle/>
          <a:p>
            <a:r>
              <a:rPr lang="en-GB" dirty="0"/>
              <a:t>Simon Rees  ::  Software Developer  ::  Paul Scherrer Institut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814453" y="5319179"/>
            <a:ext cx="6853957" cy="64807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GB" sz="1800" b="1" dirty="0">
                <a:solidFill>
                  <a:srgbClr val="969696"/>
                </a:solidFill>
                <a:latin typeface="+mn-lt"/>
              </a:rPr>
              <a:t>Prepared originally for EPICS Collaboration Meeting ITER June 2019. Updated: September 2019. </a:t>
            </a:r>
            <a:endParaRPr lang="en-GB" sz="1800" b="1" kern="1000" spc="30" dirty="0">
              <a:solidFill>
                <a:srgbClr val="969696"/>
              </a:solidFill>
              <a:latin typeface="+mn-lt"/>
              <a:cs typeface="Franklin Gothic Book"/>
            </a:endParaRPr>
          </a:p>
        </p:txBody>
      </p:sp>
      <p:sp>
        <p:nvSpPr>
          <p:cNvPr id="8" name="Titel 4"/>
          <p:cNvSpPr txBox="1">
            <a:spLocks/>
          </p:cNvSpPr>
          <p:nvPr/>
        </p:nvSpPr>
        <p:spPr bwMode="auto">
          <a:xfrm>
            <a:off x="788551" y="4882604"/>
            <a:ext cx="8150101" cy="4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000" kern="1000" spc="0">
                <a:solidFill>
                  <a:srgbClr val="686868"/>
                </a:solidFill>
                <a:latin typeface="Georgia" charset="0"/>
                <a:ea typeface="ヒラギノ角ゴ Pro W3" charset="0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rgbClr val="505150"/>
                </a:solidFill>
                <a:latin typeface="Georgia" charset="0"/>
                <a:ea typeface="ヒラギノ角ゴ Pro W3" pitchFamily="-108" charset="-128"/>
                <a:cs typeface="ヒラギノ角ゴ Pro W3" pitchFamily="-108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rgbClr val="505150"/>
                </a:solidFill>
                <a:latin typeface="Georgia" charset="0"/>
                <a:ea typeface="ヒラギノ角ゴ Pro W3" pitchFamily="-108" charset="-128"/>
                <a:cs typeface="ヒラギノ角ゴ Pro W3" pitchFamily="-108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rgbClr val="505150"/>
                </a:solidFill>
                <a:latin typeface="Georgia" charset="0"/>
                <a:ea typeface="ヒラギノ角ゴ Pro W3" pitchFamily="-108" charset="-128"/>
                <a:cs typeface="ヒラギノ角ゴ Pro W3" pitchFamily="-108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500">
                <a:solidFill>
                  <a:srgbClr val="505150"/>
                </a:solidFill>
                <a:latin typeface="Georgia" charset="0"/>
                <a:ea typeface="ヒラギノ角ゴ Pro W3" pitchFamily="-108" charset="-128"/>
                <a:cs typeface="ヒラギノ角ゴ Pro W3" pitchFamily="-108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 Narrow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 Narrow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 Narrow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Arial Narrow" pitchFamily="34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-GB" sz="1600" dirty="0"/>
              <a:t>Two components for bringing PSI’s EPICS control system data to the web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759519946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WICA-HTTP Service – Subscribe to Scream</a:t>
            </a:r>
            <a:endParaRPr lang="de-CH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755576" y="908050"/>
            <a:ext cx="7488237" cy="5041900"/>
          </a:xfrm>
        </p:spPr>
        <p:txBody>
          <a:bodyPr/>
          <a:lstStyle/>
          <a:p>
            <a:pPr marL="0" indent="0">
              <a:buNone/>
            </a:pPr>
            <a:r>
              <a:rPr lang="en-US" sz="1600" b="1" dirty="0"/>
              <a:t>Command: ‘Stream Subscribe’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/>
              <a:t>This command takes a &lt;</a:t>
            </a:r>
            <a:r>
              <a:rPr lang="en-US" sz="1600" i="1" dirty="0"/>
              <a:t>stream_id&gt; </a:t>
            </a:r>
            <a:r>
              <a:rPr lang="en-US" sz="1600" dirty="0"/>
              <a:t>and returns the corresponding live data stream.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0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/>
              <a:t>What the backend server does: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/>
              <a:t>Returns a continuous stream of server-sent event messages with the following message types:</a:t>
            </a:r>
          </a:p>
          <a:p>
            <a:pPr>
              <a:spcBef>
                <a:spcPts val="600"/>
              </a:spcBef>
            </a:pPr>
            <a:r>
              <a:rPr lang="en-US" sz="1600" b="1" dirty="0"/>
              <a:t>channel-metadata:</a:t>
            </a:r>
            <a:r>
              <a:rPr lang="en-US" sz="1600" dirty="0"/>
              <a:t> for all channels in the stream – </a:t>
            </a:r>
            <a:r>
              <a:rPr lang="en-US" sz="1600" b="1" dirty="0"/>
              <a:t>sent</a:t>
            </a:r>
            <a:r>
              <a:rPr lang="en-US" sz="1600" dirty="0"/>
              <a:t> </a:t>
            </a:r>
            <a:r>
              <a:rPr lang="en-US" sz="1600" b="1" dirty="0"/>
              <a:t>once</a:t>
            </a:r>
            <a:r>
              <a:rPr lang="en-US" sz="1600" dirty="0"/>
              <a:t>.</a:t>
            </a:r>
          </a:p>
          <a:p>
            <a:pPr>
              <a:spcBef>
                <a:spcPts val="600"/>
              </a:spcBef>
            </a:pPr>
            <a:r>
              <a:rPr lang="en-US" sz="1600" b="1" dirty="0"/>
              <a:t>channel-monitored-values: </a:t>
            </a:r>
            <a:r>
              <a:rPr lang="en-US" sz="1600" dirty="0"/>
              <a:t>includes information on monitored channels which have changed – </a:t>
            </a:r>
            <a:r>
              <a:rPr lang="en-US" sz="1600" b="1" dirty="0"/>
              <a:t>sent periodically </a:t>
            </a:r>
            <a:r>
              <a:rPr lang="en-US" sz="1600" dirty="0"/>
              <a:t>(at a configurable rate). </a:t>
            </a:r>
          </a:p>
          <a:p>
            <a:pPr>
              <a:spcBef>
                <a:spcPts val="600"/>
              </a:spcBef>
            </a:pPr>
            <a:r>
              <a:rPr lang="en-US" sz="1600" b="1" dirty="0"/>
              <a:t>channel-polled-values</a:t>
            </a:r>
            <a:r>
              <a:rPr lang="en-US" sz="1600" dirty="0"/>
              <a:t> includes information on polled channels which have changed </a:t>
            </a:r>
            <a:r>
              <a:rPr lang="en-US" sz="1600" b="1" dirty="0"/>
              <a:t>- sent periodically </a:t>
            </a:r>
            <a:r>
              <a:rPr lang="en-US" sz="1600" dirty="0"/>
              <a:t>(at a configurable rate). </a:t>
            </a:r>
          </a:p>
          <a:p>
            <a:pPr>
              <a:spcBef>
                <a:spcPts val="600"/>
              </a:spcBef>
            </a:pPr>
            <a:r>
              <a:rPr lang="en-US" sz="1600" b="1" dirty="0"/>
              <a:t>stream-heartbeat</a:t>
            </a:r>
            <a:r>
              <a:rPr lang="en-US" sz="1600" dirty="0"/>
              <a:t>: a message which the WICA-JS library uses to detect loss of the connection – sent periodically.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755575" y="1772816"/>
            <a:ext cx="7488237" cy="5040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GET /ca/streams/&lt;streamId&gt;</a:t>
            </a:r>
          </a:p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Returns the HTML5 Server-Sent-Event Stream (SSE) for the specified &lt;streamId&gt;.</a:t>
            </a:r>
          </a:p>
        </p:txBody>
      </p:sp>
    </p:spTree>
    <p:extLst>
      <p:ext uri="{BB962C8B-B14F-4D97-AF65-F5344CB8AC3E}">
        <p14:creationId xmlns:p14="http://schemas.microsoft.com/office/powerpoint/2010/main" val="14204560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WICA-REST Service – Stream Messages</a:t>
            </a:r>
            <a:endParaRPr lang="de-CH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755576" y="917575"/>
            <a:ext cx="7742237" cy="5824538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r>
              <a:rPr lang="en-US" sz="1600" b="1" dirty="0"/>
              <a:t>Example Stream Messages: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755576" y="1340768"/>
            <a:ext cx="7704856" cy="33123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spcBef>
                <a:spcPts val="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id:3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event:ev-wica-channel-metadata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data:{"wica:test:counter01":{"type":"REAL","egu":"","prec":0,"hopr":0.00,"lopr":0.00,"drvh":0.00,"drvl":0.00,"hihi":NaN,"lolo":NaN,"high":NaN,"low":NaN}}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:2019-09-08 17:30:28.181 - channel metadata</a:t>
            </a:r>
          </a:p>
          <a:p>
            <a:pPr>
              <a:spcBef>
                <a:spcPts val="0"/>
              </a:spcBef>
            </a:pP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id:3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event:ev-wica-channel-value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data:{"wica:test:counter01":[{"sevr":"0","val":11042.00}]}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:2019-09-08 17:30:29.085 - channel monitored values</a:t>
            </a:r>
          </a:p>
          <a:p>
            <a:pPr>
              <a:spcBef>
                <a:spcPts val="0"/>
              </a:spcBef>
            </a:pPr>
            <a:endParaRPr lang="de-CH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id:3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event:ev-wica-channel-value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data:{"wica:test:counter02":[{"sevr":"0","val":61077.00}]}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:2019-09-08 17:30:34.077 - channel polled values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id:3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event:ev-wica-server-heartbeat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data:2019-09-08T17:30:36.078750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:2019-09-08 17:30:36.078 - server heartbeat</a:t>
            </a:r>
            <a:endParaRPr lang="de-CH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</a:pPr>
            <a:endParaRPr lang="de-CH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100765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WICA-REST Service Commands – Channel Get / Put</a:t>
            </a:r>
            <a:endParaRPr lang="de-CH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683568" y="836613"/>
            <a:ext cx="7742237" cy="5688012"/>
          </a:xfrm>
        </p:spPr>
        <p:txBody>
          <a:bodyPr/>
          <a:lstStyle/>
          <a:p>
            <a:pPr marL="0" indent="0">
              <a:buNone/>
            </a:pPr>
            <a:r>
              <a:rPr lang="en-US" sz="1600" b="1" dirty="0"/>
              <a:t>Commands: ‘Channel Get’ and ‘Channel Put’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/>
              <a:t>These commands offer a very simple channel get/put capability.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spcBef>
                <a:spcPts val="600"/>
              </a:spcBef>
              <a:buNone/>
            </a:pPr>
            <a:endParaRPr lang="en-US" sz="1400" dirty="0"/>
          </a:p>
          <a:p>
            <a:pPr marL="0" indent="0">
              <a:spcBef>
                <a:spcPts val="600"/>
              </a:spcBef>
              <a:buNone/>
            </a:pPr>
            <a:endParaRPr lang="en-US" sz="1400" dirty="0"/>
          </a:p>
          <a:p>
            <a:pPr marL="0" indent="0">
              <a:spcBef>
                <a:spcPts val="600"/>
              </a:spcBef>
              <a:buNone/>
            </a:pPr>
            <a:endParaRPr lang="en-US" sz="1400" dirty="0"/>
          </a:p>
          <a:p>
            <a:pPr marL="0" indent="0">
              <a:spcBef>
                <a:spcPts val="600"/>
              </a:spcBef>
              <a:buNone/>
            </a:pPr>
            <a:endParaRPr lang="en-US" sz="1400" dirty="0"/>
          </a:p>
          <a:p>
            <a:pPr marL="0" indent="0">
              <a:spcBef>
                <a:spcPts val="600"/>
              </a:spcBef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b="1" dirty="0"/>
              <a:t>What the backend server does: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creates an EPICS CA channel to the process variable on the EPICS control system. 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performs a synchronous, (= “confirmed”) GET/PUT operation,  returning/using the obtained/supplied value.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1600" b="1" dirty="0"/>
              <a:t>Additional Options: 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Control over the timeouts for the getting or putting the data.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de-CH" sz="14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83567" y="1576453"/>
            <a:ext cx="7742237" cy="127561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GET /ca/channels/&lt;</a:t>
            </a:r>
            <a:r>
              <a:rPr lang="en-US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channelName</a:t>
            </a: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&gt;[?timeout=XXX][]</a:t>
            </a:r>
          </a:p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Returns a JSON string representation of the value of the channel. For a channel whose underlying data source is EPICS the returned information looks like this:</a:t>
            </a:r>
          </a:p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{"type":"STRING","conn":true,"val":"15.101","sevr":0,"stat":0,"ts":"2019-03-06T09:37:22.103198","wsts":"2019-03-06T09:37:22.103211","wsts-alt":1551865042103,"dsts-alt":1551865042103}</a:t>
            </a:r>
            <a:endParaRPr lang="de-CH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83567" y="3068960"/>
            <a:ext cx="7742237" cy="86409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PUT /ca/channels/&lt;channelName&gt;</a:t>
            </a:r>
          </a:p>
          <a:p>
            <a:pPr>
              <a:spcBef>
                <a:spcPts val="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text/plain the new value</a:t>
            </a:r>
          </a:p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Somevalue</a:t>
            </a:r>
          </a:p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Returns a string “OK” when the put was successful.</a:t>
            </a:r>
          </a:p>
          <a:p>
            <a:pPr>
              <a:spcBef>
                <a:spcPts val="600"/>
              </a:spcBef>
            </a:pPr>
            <a:endParaRPr lang="de-CH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42221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042988" y="908720"/>
            <a:ext cx="7742237" cy="57606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WICA-JS library is loaded after the rest of the webpage to scan the source document for elements that are ‘’wica-aware” (= elements whose </a:t>
            </a:r>
            <a:r>
              <a:rPr lang="en-US" b="1" dirty="0"/>
              <a:t>'data-wica-channel-name'</a:t>
            </a:r>
            <a:r>
              <a:rPr lang="en-US" dirty="0"/>
              <a:t> attribute is set). 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library then collaborates with the WICA-REST server to stream back the channel metadata (eg alarm and display limits) and changing channel values, setting the following attributes to match the received data: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77201" y="291600"/>
            <a:ext cx="5591144" cy="545112"/>
          </a:xfrm>
        </p:spPr>
        <p:txBody>
          <a:bodyPr/>
          <a:lstStyle/>
          <a:p>
            <a:r>
              <a:rPr lang="en-US" dirty="0"/>
              <a:t>WICA-JS Library</a:t>
            </a:r>
            <a:endParaRPr lang="de-CH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2346034"/>
              </p:ext>
            </p:extLst>
          </p:nvPr>
        </p:nvGraphicFramePr>
        <p:xfrm>
          <a:off x="1058090" y="3219992"/>
          <a:ext cx="7474350" cy="32642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5731">
                  <a:extLst>
                    <a:ext uri="{9D8B030D-6E8A-4147-A177-3AD203B41FA5}">
                      <a16:colId xmlns:a16="http://schemas.microsoft.com/office/drawing/2014/main" val="529678619"/>
                    </a:ext>
                  </a:extLst>
                </a:gridCol>
                <a:gridCol w="4548619">
                  <a:extLst>
                    <a:ext uri="{9D8B030D-6E8A-4147-A177-3AD203B41FA5}">
                      <a16:colId xmlns:a16="http://schemas.microsoft.com/office/drawing/2014/main" val="3844589974"/>
                    </a:ext>
                  </a:extLst>
                </a:gridCol>
              </a:tblGrid>
              <a:tr h="465315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Attribute</a:t>
                      </a:r>
                      <a:endParaRPr lang="de-CH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Description</a:t>
                      </a:r>
                      <a:endParaRPr lang="de-CH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6268767"/>
                  </a:ext>
                </a:extLst>
              </a:tr>
              <a:tr h="466488">
                <a:tc>
                  <a:txBody>
                    <a:bodyPr/>
                    <a:lstStyle/>
                    <a:p>
                      <a:r>
                        <a:rPr lang="de-CH" sz="1400" dirty="0"/>
                        <a:t>data-wica-stream-state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Contains status of connection to Wica Server.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936770"/>
                  </a:ext>
                </a:extLst>
              </a:tr>
              <a:tr h="466488">
                <a:tc>
                  <a:txBody>
                    <a:bodyPr/>
                    <a:lstStyle/>
                    <a:p>
                      <a:r>
                        <a:rPr lang="de-CH" sz="1400" dirty="0"/>
                        <a:t>data-wica-channel-connection-state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Contains status of connection to data source.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282194"/>
                  </a:ext>
                </a:extLst>
              </a:tr>
              <a:tr h="466488">
                <a:tc>
                  <a:txBody>
                    <a:bodyPr/>
                    <a:lstStyle/>
                    <a:p>
                      <a:pPr algn="l"/>
                      <a:r>
                        <a:rPr lang="de-CH" sz="1400" dirty="0"/>
                        <a:t>data-wica-channel-alarm-state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Contains alarm status of data source.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695215"/>
                  </a:ext>
                </a:extLst>
              </a:tr>
              <a:tr h="466488">
                <a:tc>
                  <a:txBody>
                    <a:bodyPr/>
                    <a:lstStyle/>
                    <a:p>
                      <a:r>
                        <a:rPr lang="en-US" sz="1400" noProof="1"/>
                        <a:t>data-wica-channel-metadata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Contains last received metadata from data source.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7963437"/>
                  </a:ext>
                </a:extLst>
              </a:tr>
              <a:tr h="466488">
                <a:tc>
                  <a:txBody>
                    <a:bodyPr/>
                    <a:lstStyle/>
                    <a:p>
                      <a:r>
                        <a:rPr lang="de-CH" sz="1400" dirty="0"/>
                        <a:t>data-wica-channel-value-latest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Contains last received value from data source.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621646"/>
                  </a:ext>
                </a:extLst>
              </a:tr>
              <a:tr h="466488">
                <a:tc>
                  <a:txBody>
                    <a:bodyPr/>
                    <a:lstStyle/>
                    <a:p>
                      <a:r>
                        <a:rPr lang="de-CH" sz="1400" dirty="0"/>
                        <a:t>data-wica-channel-value-array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Contains array of latest received values from data source.</a:t>
                      </a:r>
                      <a:endParaRPr lang="de-CH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9399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748730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90823" y="291600"/>
            <a:ext cx="8029649" cy="508500"/>
          </a:xfrm>
        </p:spPr>
        <p:txBody>
          <a:bodyPr/>
          <a:lstStyle/>
          <a:p>
            <a:r>
              <a:rPr lang="en-US" dirty="0"/>
              <a:t>Lessons Learned so far…</a:t>
            </a:r>
            <a:endParaRPr lang="de-CH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790823" y="800100"/>
            <a:ext cx="7742237" cy="586926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Creating Flexible, Modern, Responsive, Beautiful webpages for today’s web that integrate with our control system data is now possible.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pPr>
              <a:spcBef>
                <a:spcPts val="1200"/>
              </a:spcBef>
            </a:pPr>
            <a:r>
              <a:rPr lang="en-US" dirty="0">
                <a:sym typeface="Wingdings" panose="05000000000000000000" pitchFamily="2" charset="2"/>
              </a:rPr>
              <a:t>But… leveraging off the possibilities of the today’s modern web doesn’t come cheap… there is a lot of extra information to think about when trying to build responsive, scalable layouts.</a:t>
            </a:r>
          </a:p>
          <a:p>
            <a:pPr>
              <a:spcBef>
                <a:spcPts val="1200"/>
              </a:spcBef>
            </a:pPr>
            <a:r>
              <a:rPr lang="en-US" dirty="0">
                <a:sym typeface="Wingdings" panose="05000000000000000000" pitchFamily="2" charset="2"/>
              </a:rPr>
              <a:t>Whatever format we choose </a:t>
            </a:r>
            <a:r>
              <a:rPr lang="en-US" b="1" dirty="0">
                <a:sym typeface="Wingdings" panose="05000000000000000000" pitchFamily="2" charset="2"/>
              </a:rPr>
              <a:t>(.</a:t>
            </a:r>
            <a:r>
              <a:rPr lang="en-US" b="1" dirty="0" err="1">
                <a:sym typeface="Wingdings" panose="05000000000000000000" pitchFamily="2" charset="2"/>
              </a:rPr>
              <a:t>medm</a:t>
            </a:r>
            <a:r>
              <a:rPr lang="en-US" b="1" dirty="0">
                <a:sym typeface="Wingdings" panose="05000000000000000000" pitchFamily="2" charset="2"/>
              </a:rPr>
              <a:t>, .</a:t>
            </a:r>
            <a:r>
              <a:rPr lang="en-US" b="1" dirty="0" err="1">
                <a:sym typeface="Wingdings" panose="05000000000000000000" pitchFamily="2" charset="2"/>
              </a:rPr>
              <a:t>ui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b="1" dirty="0">
                <a:sym typeface="Wingdings" panose="05000000000000000000" pitchFamily="2" charset="2"/>
              </a:rPr>
              <a:t>.html</a:t>
            </a:r>
            <a:r>
              <a:rPr lang="en-US" dirty="0">
                <a:sym typeface="Wingdings" panose="05000000000000000000" pitchFamily="2" charset="2"/>
              </a:rPr>
              <a:t>) there will always be a lot of extra information to capture that before our lab did not really care about… </a:t>
            </a:r>
          </a:p>
          <a:p>
            <a:pPr>
              <a:spcBef>
                <a:spcPts val="1200"/>
              </a:spcBef>
            </a:pPr>
            <a:r>
              <a:rPr lang="en-US" dirty="0">
                <a:sym typeface="Wingdings" panose="05000000000000000000" pitchFamily="2" charset="2"/>
              </a:rPr>
              <a:t>Tooling would be useful, but web designers seem to prefer hacking html and Javascript than using the builder tools that have been common in the EPICS community.  To make a solution with wide applicability to our users we would need them.</a:t>
            </a:r>
          </a:p>
          <a:p>
            <a:pPr>
              <a:spcBef>
                <a:spcPts val="1200"/>
              </a:spcBef>
            </a:pPr>
            <a:r>
              <a:rPr lang="en-US" dirty="0">
                <a:sym typeface="Wingdings" panose="05000000000000000000" pitchFamily="2" charset="2"/>
              </a:rPr>
              <a:t>Fortunately “incompatible browser syndrome” is less of a problem these days… however </a:t>
            </a:r>
            <a:r>
              <a:rPr lang="en-US" b="1" i="1" dirty="0">
                <a:sym typeface="Wingdings" panose="05000000000000000000" pitchFamily="2" charset="2"/>
              </a:rPr>
              <a:t>Internet Explorer </a:t>
            </a:r>
            <a:r>
              <a:rPr lang="en-US" dirty="0">
                <a:sym typeface="Wingdings" panose="05000000000000000000" pitchFamily="2" charset="2"/>
              </a:rPr>
              <a:t>(and their newer browser </a:t>
            </a:r>
            <a:r>
              <a:rPr lang="en-US" b="1" i="1" dirty="0">
                <a:sym typeface="Wingdings" panose="05000000000000000000" pitchFamily="2" charset="2"/>
              </a:rPr>
              <a:t>Edge</a:t>
            </a:r>
            <a:r>
              <a:rPr lang="en-US" dirty="0">
                <a:sym typeface="Wingdings" panose="05000000000000000000" pitchFamily="2" charset="2"/>
              </a:rPr>
              <a:t>) are still outside the web community and likely to remain so. At our Lab we mainly ignore them. (JS Libraries such as </a:t>
            </a:r>
            <a:r>
              <a:rPr lang="en-US" b="1" i="1" dirty="0" err="1">
                <a:sym typeface="Wingdings" panose="05000000000000000000" pitchFamily="2" charset="2"/>
              </a:rPr>
              <a:t>Modernizr</a:t>
            </a:r>
            <a:r>
              <a:rPr lang="en-US" dirty="0">
                <a:sym typeface="Wingdings" panose="05000000000000000000" pitchFamily="2" charset="2"/>
              </a:rPr>
              <a:t> can assist in autodetecting incompatibilities and providing a hint to the user if the browser does not adequately support the required features).</a:t>
            </a:r>
          </a:p>
          <a:p>
            <a:pPr marL="0" indent="0">
              <a:spcBef>
                <a:spcPts val="1200"/>
              </a:spcBef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7722851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Next Steps</a:t>
            </a:r>
            <a:endParaRPr lang="de-CH" dirty="0"/>
          </a:p>
        </p:txBody>
      </p:sp>
      <p:sp>
        <p:nvSpPr>
          <p:cNvPr id="4" name="Content Placeholder 1"/>
          <p:cNvSpPr txBox="1">
            <a:spLocks/>
          </p:cNvSpPr>
          <p:nvPr/>
        </p:nvSpPr>
        <p:spPr>
          <a:xfrm>
            <a:off x="755576" y="764704"/>
            <a:ext cx="7561262" cy="18722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0" tIns="0" rIns="0" bIns="0" rtlCol="0">
            <a:noAutofit/>
          </a:bodyPr>
          <a:lstStyle>
            <a:lvl1pPr marL="17780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560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600" indent="18415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spc="0" baseline="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3pPr>
            <a:lvl4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8953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ＭＳ Ｐゴシック" charset="0"/>
              </a:defRPr>
            </a:lvl5pPr>
            <a:lvl6pPr marL="107473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257300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43668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6144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b="1" dirty="0"/>
              <a:t>Consolidation</a:t>
            </a:r>
          </a:p>
          <a:p>
            <a:pPr>
              <a:spcBef>
                <a:spcPts val="600"/>
              </a:spcBef>
            </a:pPr>
            <a:r>
              <a:rPr lang="en-US" dirty="0"/>
              <a:t>Complete </a:t>
            </a: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WICA-RELAY</a:t>
            </a:r>
            <a:r>
              <a:rPr lang="en-US" dirty="0"/>
              <a:t> -&gt; access webpages from internet whilst satisfying PSI’s internet security guidelines.</a:t>
            </a:r>
          </a:p>
          <a:p>
            <a:pPr>
              <a:spcBef>
                <a:spcPts val="600"/>
              </a:spcBef>
            </a:pPr>
            <a:r>
              <a:rPr lang="en-US" dirty="0"/>
              <a:t>Complete rollout of displays for all PSI’s scientific facilities.</a:t>
            </a:r>
          </a:p>
          <a:p>
            <a:pPr>
              <a:spcBef>
                <a:spcPts val="600"/>
              </a:spcBef>
            </a:pPr>
            <a:r>
              <a:rPr lang="en-US" dirty="0"/>
              <a:t>Publish </a:t>
            </a: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WICA-HTTP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WICA-JS</a:t>
            </a:r>
            <a:r>
              <a:rPr lang="en-US" dirty="0"/>
              <a:t> to web (if there is interest).</a:t>
            </a:r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endParaRPr lang="en-US" b="1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755576" y="2780928"/>
            <a:ext cx="7561262" cy="21602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0" tIns="0" rIns="0" bIns="0" rtlCol="0">
            <a:noAutofit/>
          </a:bodyPr>
          <a:lstStyle>
            <a:lvl1pPr marL="17780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560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600" indent="18415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spc="0" baseline="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3pPr>
            <a:lvl4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8953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ＭＳ Ｐゴシック" charset="0"/>
              </a:defRPr>
            </a:lvl5pPr>
            <a:lvl6pPr marL="107473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257300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43668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6144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b="1" dirty="0"/>
              <a:t>Improve the User Experience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i="1" dirty="0"/>
              <a:t>“Make further improvements that take advantage of the capabilities offered by our new enabling technologies (Spring Boot, Lit-Element,  modern JS)”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Possibility to include Epics status information in any web page.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Create webpages that comply with the requirements of PSI’s communication department</a:t>
            </a:r>
          </a:p>
          <a:p>
            <a:pPr>
              <a:spcBef>
                <a:spcPts val="600"/>
              </a:spcBef>
            </a:pPr>
            <a:r>
              <a:rPr lang="en-US" sz="1600" dirty="0"/>
              <a:t>Provide status displays usable from other devices (tablets, phones, wearables…)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endParaRPr lang="en-US" sz="1600" b="1" dirty="0"/>
          </a:p>
        </p:txBody>
      </p:sp>
      <p:sp>
        <p:nvSpPr>
          <p:cNvPr id="11" name="Content Placeholder 1"/>
          <p:cNvSpPr txBox="1">
            <a:spLocks/>
          </p:cNvSpPr>
          <p:nvPr/>
        </p:nvSpPr>
        <p:spPr>
          <a:xfrm>
            <a:off x="755576" y="5085184"/>
            <a:ext cx="7561262" cy="1440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0" tIns="0" rIns="0" bIns="0" rtlCol="0">
            <a:noAutofit/>
          </a:bodyPr>
          <a:lstStyle>
            <a:lvl1pPr marL="17780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560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600" indent="18415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spc="0" baseline="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3pPr>
            <a:lvl4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8953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ＭＳ Ｐゴシック" charset="0"/>
              </a:defRPr>
            </a:lvl5pPr>
            <a:lvl6pPr marL="107473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257300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43668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6144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b="1" dirty="0"/>
              <a:t>Future</a:t>
            </a:r>
          </a:p>
          <a:p>
            <a:pPr>
              <a:spcBef>
                <a:spcPts val="600"/>
              </a:spcBef>
            </a:pPr>
            <a:r>
              <a:rPr lang="en-US" dirty="0"/>
              <a:t>Consider whether a GUI Build Tool would be viable.</a:t>
            </a:r>
          </a:p>
          <a:p>
            <a:pPr>
              <a:spcBef>
                <a:spcPts val="600"/>
              </a:spcBef>
            </a:pPr>
            <a:r>
              <a:rPr lang="en-US" dirty="0"/>
              <a:t>Consider whether an import tool would be viable (PSI’s PEP tool at least should be straightforward)</a:t>
            </a:r>
          </a:p>
        </p:txBody>
      </p:sp>
    </p:spTree>
    <p:extLst>
      <p:ext uri="{BB962C8B-B14F-4D97-AF65-F5344CB8AC3E}">
        <p14:creationId xmlns:p14="http://schemas.microsoft.com/office/powerpoint/2010/main" val="17624324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Thanks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your</a:t>
            </a:r>
            <a:r>
              <a:rPr lang="de-CH" dirty="0"/>
              <a:t> </a:t>
            </a:r>
            <a:r>
              <a:rPr lang="de-CH" dirty="0" err="1"/>
              <a:t>attention</a:t>
            </a:r>
            <a:r>
              <a:rPr lang="de-CH" dirty="0"/>
              <a:t> ! </a:t>
            </a:r>
            <a:r>
              <a:rPr lang="de-CH" dirty="0">
                <a:sym typeface="Wingdings" panose="05000000000000000000" pitchFamily="2" charset="2"/>
              </a:rPr>
              <a:t></a:t>
            </a:r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de-CH" b="1" dirty="0" err="1"/>
              <a:t>Thanks</a:t>
            </a:r>
            <a:r>
              <a:rPr lang="de-CH" b="1" dirty="0"/>
              <a:t> </a:t>
            </a:r>
            <a:r>
              <a:rPr lang="de-CH" b="1" dirty="0" err="1"/>
              <a:t>go</a:t>
            </a:r>
            <a:r>
              <a:rPr lang="de-CH" b="1" dirty="0"/>
              <a:t> </a:t>
            </a:r>
            <a:r>
              <a:rPr lang="de-CH" b="1" dirty="0" err="1"/>
              <a:t>to</a:t>
            </a:r>
            <a:r>
              <a:rPr lang="de-CH" b="1" dirty="0"/>
              <a:t>:</a:t>
            </a:r>
            <a:endParaRPr lang="de-CH" dirty="0"/>
          </a:p>
          <a:p>
            <a:pPr>
              <a:spcBef>
                <a:spcPts val="600"/>
              </a:spcBef>
            </a:pPr>
            <a:r>
              <a:rPr lang="de-CH" dirty="0"/>
              <a:t>Simon Ebner</a:t>
            </a:r>
          </a:p>
          <a:p>
            <a:r>
              <a:rPr lang="en-US" dirty="0"/>
              <a:t>Daniel </a:t>
            </a:r>
            <a:r>
              <a:rPr lang="en-US" dirty="0" err="1"/>
              <a:t>Lauk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And especially:</a:t>
            </a:r>
          </a:p>
          <a:p>
            <a:pPr>
              <a:spcBef>
                <a:spcPts val="600"/>
              </a:spcBef>
            </a:pPr>
            <a:r>
              <a:rPr lang="en-US" dirty="0"/>
              <a:t>Dirk </a:t>
            </a:r>
            <a:r>
              <a:rPr lang="en-US" dirty="0" err="1"/>
              <a:t>Zimoch</a:t>
            </a:r>
            <a:r>
              <a:rPr lang="en-US" dirty="0"/>
              <a:t> (for giving this talk)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2" name="TextBox 1"/>
          <p:cNvSpPr txBox="1"/>
          <p:nvPr/>
        </p:nvSpPr>
        <p:spPr>
          <a:xfrm>
            <a:off x="5220072" y="5517232"/>
            <a:ext cx="3852428" cy="9361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kern="1000" spc="30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lt"/>
                <a:cs typeface="Franklin Gothic Book"/>
              </a:rPr>
              <a:t>For questions on this work please contact: 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kern="1000" spc="30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lt"/>
                <a:cs typeface="Franklin Gothic Book"/>
              </a:rPr>
              <a:t>Simon Rees - simon.rees@psi.ch  or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kern="1000" spc="30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lt"/>
                <a:cs typeface="Franklin Gothic Book"/>
              </a:rPr>
              <a:t>Simon Ebner - simon.ebner@psi.ch</a:t>
            </a:r>
            <a:endParaRPr lang="de-CH" kern="1000" spc="30" dirty="0" err="1">
              <a:solidFill>
                <a:schemeClr val="accent5">
                  <a:lumMod val="60000"/>
                  <a:lumOff val="40000"/>
                </a:schemeClr>
              </a:solidFill>
              <a:latin typeface="+mn-lt"/>
              <a:cs typeface="Franklin Gothic Book"/>
            </a:endParaRPr>
          </a:p>
        </p:txBody>
      </p:sp>
    </p:spTree>
    <p:extLst>
      <p:ext uri="{BB962C8B-B14F-4D97-AF65-F5344CB8AC3E}">
        <p14:creationId xmlns:p14="http://schemas.microsoft.com/office/powerpoint/2010/main" val="349705226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E2FC6-94FF-AC4F-86C8-F67757793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76" y="291600"/>
            <a:ext cx="8029649" cy="833144"/>
          </a:xfrm>
        </p:spPr>
        <p:txBody>
          <a:bodyPr/>
          <a:lstStyle/>
          <a:p>
            <a:r>
              <a:rPr lang="en-US" dirty="0"/>
              <a:t>Use of </a:t>
            </a:r>
            <a:r>
              <a:rPr lang="en-US" i="1" dirty="0" err="1"/>
              <a:t>Modernizr</a:t>
            </a:r>
            <a:r>
              <a:rPr lang="en-US" dirty="0"/>
              <a:t> JS library to autodetect any browser compatibility issues.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3EF71A-658F-DE48-ABBC-899CBD67C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196752"/>
            <a:ext cx="5832647" cy="462377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7CE19B-8232-4C43-9781-65D6512C94DB}"/>
              </a:ext>
            </a:extLst>
          </p:cNvPr>
          <p:cNvSpPr/>
          <p:nvPr/>
        </p:nvSpPr>
        <p:spPr>
          <a:xfrm>
            <a:off x="1403648" y="6093296"/>
            <a:ext cx="64087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000" dirty="0">
                <a:solidFill>
                  <a:srgbClr val="686868"/>
                </a:solidFill>
                <a:latin typeface="+mj-lt"/>
                <a:ea typeface="+mj-ea"/>
                <a:cs typeface="+mj-cs"/>
              </a:rPr>
              <a:t>Not looking at any companies anywhere in particular (Seattle)…</a:t>
            </a:r>
          </a:p>
        </p:txBody>
      </p:sp>
    </p:spTree>
    <p:extLst>
      <p:ext uri="{BB962C8B-B14F-4D97-AF65-F5344CB8AC3E}">
        <p14:creationId xmlns:p14="http://schemas.microsoft.com/office/powerpoint/2010/main" val="147130505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042989" y="1341438"/>
            <a:ext cx="7561460" cy="4247801"/>
          </a:xfrm>
        </p:spPr>
        <p:txBody>
          <a:bodyPr/>
          <a:lstStyle/>
          <a:p>
            <a:r>
              <a:rPr lang="en-US" dirty="0"/>
              <a:t>Provide an HTTP REST (micro)service for accessing PSI’s EPICS-based control system from the web.</a:t>
            </a:r>
          </a:p>
          <a:p>
            <a:endParaRPr lang="en-US" dirty="0"/>
          </a:p>
          <a:p>
            <a:r>
              <a:rPr lang="en-US" dirty="0"/>
              <a:t>Make it easy for users to create HTML pages that show the evolving live status of the control system.</a:t>
            </a:r>
          </a:p>
          <a:p>
            <a:endParaRPr lang="en-US" dirty="0"/>
          </a:p>
          <a:p>
            <a:r>
              <a:rPr lang="en-US" dirty="0"/>
              <a:t>Explore some of the issues involved in bringing the control system’s user-interface to the web. </a:t>
            </a:r>
          </a:p>
          <a:p>
            <a:endParaRPr lang="en-US" dirty="0"/>
          </a:p>
          <a:p>
            <a:r>
              <a:rPr lang="en-US" dirty="0"/>
              <a:t>Currently Not a Goal: provide a general-purpose replacement for PSI’s </a:t>
            </a:r>
            <a:r>
              <a:rPr lang="en-US" dirty="0" err="1"/>
              <a:t>caQtDM</a:t>
            </a:r>
            <a:r>
              <a:rPr lang="en-US" dirty="0"/>
              <a:t> display-building technology. (two essential components are still missing: design tool, conversion tool).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and Non-Goals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09969551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1042989" y="1341438"/>
            <a:ext cx="7561460" cy="4247801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Provide EPICS Microservice for Snapshot Tool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Concrete Use Case - 2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2760604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Motivations</a:t>
            </a:r>
            <a:endParaRPr lang="de-CH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755576" y="981075"/>
            <a:ext cx="7561262" cy="1079500"/>
          </a:xfrm>
          <a:solidFill>
            <a:schemeClr val="accent1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r>
              <a:rPr lang="en-US" b="1" dirty="0"/>
              <a:t>Primary Goal – Status Display Replacement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i="1" dirty="0"/>
              <a:t>“Replace the displays which show the status of PSI’s main facilities with something that scales better to the future.” </a:t>
            </a:r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755576" y="5381600"/>
            <a:ext cx="7561460" cy="12877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0" tIns="0" rIns="0" bIns="0" rtlCol="0">
            <a:noAutofit/>
          </a:bodyPr>
          <a:lstStyle>
            <a:lvl1pPr marL="17780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560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9750" marR="0" indent="-1841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 sz="1800" spc="0" baseline="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3pPr>
            <a:lvl4pPr marL="71755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 sz="1800" kern="1200" spc="0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89535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ＭＳ Ｐゴシック" charset="0"/>
              </a:defRPr>
            </a:lvl5pPr>
            <a:lvl6pPr marL="107473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1257300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143668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16144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b="1" dirty="0"/>
              <a:t>Secondary Goal – Learn Lessons</a:t>
            </a:r>
          </a:p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i="1" dirty="0"/>
              <a:t>“Explore the difficulties of achieving the above by leveraging off powerful, modern, well-tested and widely-used web frameworks and libraries.”</a:t>
            </a:r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755576" y="2231147"/>
            <a:ext cx="7561460" cy="299805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0" tIns="0" rIns="0" bIns="0" rtlCol="0">
            <a:noAutofit/>
          </a:bodyPr>
          <a:lstStyle>
            <a:lvl1pPr marL="17780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560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39750" marR="0" indent="-18415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 sz="1800" spc="0" baseline="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3pPr>
            <a:lvl4pPr marL="71755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 sz="1800" kern="1200" spc="0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895350" marR="0" indent="-17780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ＭＳ Ｐゴシック" charset="0"/>
              </a:defRPr>
            </a:lvl5pPr>
            <a:lvl6pPr marL="107473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+mn-lt"/>
                <a:ea typeface="+mn-ea"/>
              </a:defRPr>
            </a:lvl6pPr>
            <a:lvl7pPr marL="1257300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+mn-lt"/>
                <a:ea typeface="+mn-ea"/>
              </a:defRPr>
            </a:lvl7pPr>
            <a:lvl8pPr marL="143668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+mn-lt"/>
                <a:ea typeface="+mn-ea"/>
              </a:defRPr>
            </a:lvl8pPr>
            <a:lvl9pPr marL="16144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6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1200"/>
              </a:spcBef>
              <a:buFont typeface="Arial" panose="020B0604020202020204" pitchFamily="34" charset="0"/>
              <a:buNone/>
            </a:pPr>
            <a:r>
              <a:rPr lang="en-US" b="1" dirty="0"/>
              <a:t>Minimum Requirements</a:t>
            </a:r>
          </a:p>
          <a:p>
            <a:pPr>
              <a:spcBef>
                <a:spcPts val="1200"/>
              </a:spcBef>
            </a:pPr>
            <a:r>
              <a:rPr lang="en-US" dirty="0"/>
              <a:t>Provide a tool for PSI’s offsite technical staff -&gt; should allow them to verify that the scientific facilities are working correctly.</a:t>
            </a:r>
          </a:p>
          <a:p>
            <a:pPr>
              <a:spcBef>
                <a:spcPts val="1200"/>
              </a:spcBef>
            </a:pPr>
            <a:r>
              <a:rPr lang="en-US" dirty="0"/>
              <a:t>Provide a tool for PSI remote users -&gt; should allow them to see how the program of work is evolving (so they can decide whether to come on-site)</a:t>
            </a:r>
          </a:p>
          <a:p>
            <a:pPr>
              <a:spcBef>
                <a:spcPts val="1200"/>
              </a:spcBef>
            </a:pPr>
            <a:r>
              <a:rPr lang="en-US" dirty="0"/>
              <a:t>Improved User Experience -&gt; should provide a “fancier”, more responsive user interface that work equally well on desktop, tablet and mobile devices. Buzzword: “PWA’s.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2949881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General principle: consolidate our future solutions based on technologies that are the unquestionable standard in any serious IT companies. Everything has moved to the web… “no-one develops applications for the desktop any more”.</a:t>
            </a:r>
          </a:p>
          <a:p>
            <a:endParaRPr lang="en-US" dirty="0"/>
          </a:p>
          <a:p>
            <a:r>
              <a:rPr lang="en-US" dirty="0"/>
              <a:t>Leverage off the general availability of powerful, highly scalable, open source frameworks to write the minimum code possible.</a:t>
            </a:r>
          </a:p>
          <a:p>
            <a:pPr marL="0" indent="0">
              <a:buNone/>
            </a:pPr>
            <a:r>
              <a:rPr lang="en-US" dirty="0"/>
              <a:t> </a:t>
            </a:r>
            <a:endParaRPr lang="de-CH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-1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651164846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PSI Colour Scheme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 bwMode="auto">
          <a:xfrm>
            <a:off x="3275856" y="2113205"/>
            <a:ext cx="429948" cy="429948"/>
          </a:xfrm>
          <a:prstGeom prst="rect">
            <a:avLst/>
          </a:prstGeom>
          <a:solidFill>
            <a:srgbClr val="FDCA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9" name="Rechteck 8"/>
          <p:cNvSpPr/>
          <p:nvPr/>
        </p:nvSpPr>
        <p:spPr bwMode="auto">
          <a:xfrm>
            <a:off x="3798324" y="2113205"/>
            <a:ext cx="429948" cy="429948"/>
          </a:xfrm>
          <a:prstGeom prst="rect">
            <a:avLst/>
          </a:prstGeom>
          <a:solidFill>
            <a:srgbClr val="FED43E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0" name="Rechteck 9"/>
          <p:cNvSpPr/>
          <p:nvPr/>
        </p:nvSpPr>
        <p:spPr bwMode="auto">
          <a:xfrm>
            <a:off x="4320793" y="2113205"/>
            <a:ext cx="429948" cy="429948"/>
          </a:xfrm>
          <a:prstGeom prst="rect">
            <a:avLst/>
          </a:prstGeom>
          <a:solidFill>
            <a:srgbClr val="FEDE74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1" name="Rechteck 10"/>
          <p:cNvSpPr/>
          <p:nvPr/>
        </p:nvSpPr>
        <p:spPr bwMode="auto">
          <a:xfrm>
            <a:off x="4837818" y="2113205"/>
            <a:ext cx="429948" cy="429948"/>
          </a:xfrm>
          <a:prstGeom prst="rect">
            <a:avLst/>
          </a:prstGeom>
          <a:solidFill>
            <a:srgbClr val="FFEAA8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2" name="Rechteck 11"/>
          <p:cNvSpPr/>
          <p:nvPr/>
        </p:nvSpPr>
        <p:spPr bwMode="auto">
          <a:xfrm>
            <a:off x="5354844" y="2113205"/>
            <a:ext cx="429948" cy="429948"/>
          </a:xfrm>
          <a:prstGeom prst="rect">
            <a:avLst/>
          </a:prstGeom>
          <a:solidFill>
            <a:srgbClr val="FFF5D6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3" name="Rechteck 12"/>
          <p:cNvSpPr/>
          <p:nvPr/>
        </p:nvSpPr>
        <p:spPr bwMode="auto">
          <a:xfrm>
            <a:off x="3275856" y="2641149"/>
            <a:ext cx="429948" cy="429948"/>
          </a:xfrm>
          <a:prstGeom prst="rect">
            <a:avLst/>
          </a:prstGeom>
          <a:solidFill>
            <a:srgbClr val="EB5B0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EB5B00"/>
              </a:solidFill>
              <a:effectLst/>
              <a:latin typeface="Times" charset="0"/>
            </a:endParaRPr>
          </a:p>
        </p:txBody>
      </p:sp>
      <p:sp>
        <p:nvSpPr>
          <p:cNvPr id="14" name="Rechteck 13"/>
          <p:cNvSpPr/>
          <p:nvPr/>
        </p:nvSpPr>
        <p:spPr bwMode="auto">
          <a:xfrm>
            <a:off x="3798324" y="2641149"/>
            <a:ext cx="429948" cy="429948"/>
          </a:xfrm>
          <a:prstGeom prst="rect">
            <a:avLst/>
          </a:prstGeom>
          <a:solidFill>
            <a:srgbClr val="EE7B34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5" name="Rechteck 14"/>
          <p:cNvSpPr/>
          <p:nvPr/>
        </p:nvSpPr>
        <p:spPr bwMode="auto">
          <a:xfrm>
            <a:off x="4320793" y="2641149"/>
            <a:ext cx="429948" cy="429948"/>
          </a:xfrm>
          <a:prstGeom prst="rect">
            <a:avLst/>
          </a:prstGeom>
          <a:solidFill>
            <a:srgbClr val="F29E6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6" name="Rechteck 15"/>
          <p:cNvSpPr/>
          <p:nvPr/>
        </p:nvSpPr>
        <p:spPr bwMode="auto">
          <a:xfrm>
            <a:off x="4837818" y="2641149"/>
            <a:ext cx="429948" cy="429948"/>
          </a:xfrm>
          <a:prstGeom prst="rect">
            <a:avLst/>
          </a:prstGeom>
          <a:solidFill>
            <a:srgbClr val="F6C096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7" name="Rechteck 16"/>
          <p:cNvSpPr/>
          <p:nvPr/>
        </p:nvSpPr>
        <p:spPr bwMode="auto">
          <a:xfrm>
            <a:off x="5354844" y="2641149"/>
            <a:ext cx="429948" cy="429948"/>
          </a:xfrm>
          <a:prstGeom prst="rect">
            <a:avLst/>
          </a:prstGeom>
          <a:solidFill>
            <a:srgbClr val="FBE1CC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8" name="Rechteck 17"/>
          <p:cNvSpPr/>
          <p:nvPr/>
        </p:nvSpPr>
        <p:spPr bwMode="auto">
          <a:xfrm>
            <a:off x="3275856" y="3163651"/>
            <a:ext cx="429948" cy="429948"/>
          </a:xfrm>
          <a:prstGeom prst="rect">
            <a:avLst/>
          </a:prstGeom>
          <a:solidFill>
            <a:srgbClr val="C50006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EB5B00"/>
              </a:solidFill>
              <a:effectLst/>
              <a:latin typeface="Times" charset="0"/>
            </a:endParaRPr>
          </a:p>
        </p:txBody>
      </p:sp>
      <p:sp>
        <p:nvSpPr>
          <p:cNvPr id="19" name="Rechteck 18"/>
          <p:cNvSpPr/>
          <p:nvPr/>
        </p:nvSpPr>
        <p:spPr bwMode="auto">
          <a:xfrm>
            <a:off x="3798324" y="3163651"/>
            <a:ext cx="429948" cy="429948"/>
          </a:xfrm>
          <a:prstGeom prst="rect">
            <a:avLst/>
          </a:prstGeom>
          <a:solidFill>
            <a:srgbClr val="D04729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4320793" y="3163651"/>
            <a:ext cx="429948" cy="429948"/>
          </a:xfrm>
          <a:prstGeom prst="rect">
            <a:avLst/>
          </a:prstGeom>
          <a:solidFill>
            <a:srgbClr val="DA725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4837818" y="3163651"/>
            <a:ext cx="429948" cy="429948"/>
          </a:xfrm>
          <a:prstGeom prst="rect">
            <a:avLst/>
          </a:prstGeom>
          <a:solidFill>
            <a:srgbClr val="E7A287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>
            <a:off x="5354844" y="3163651"/>
            <a:ext cx="429948" cy="429948"/>
          </a:xfrm>
          <a:prstGeom prst="rect">
            <a:avLst/>
          </a:prstGeom>
          <a:solidFill>
            <a:srgbClr val="F3D2C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3" name="Rechteck 22"/>
          <p:cNvSpPr/>
          <p:nvPr/>
        </p:nvSpPr>
        <p:spPr bwMode="auto">
          <a:xfrm>
            <a:off x="3275856" y="3697038"/>
            <a:ext cx="429948" cy="429948"/>
          </a:xfrm>
          <a:prstGeom prst="rect">
            <a:avLst/>
          </a:prstGeom>
          <a:solidFill>
            <a:srgbClr val="85543A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4" name="Rechteck 23"/>
          <p:cNvSpPr/>
          <p:nvPr/>
        </p:nvSpPr>
        <p:spPr bwMode="auto">
          <a:xfrm>
            <a:off x="3798324" y="3697038"/>
            <a:ext cx="429948" cy="429948"/>
          </a:xfrm>
          <a:prstGeom prst="rect">
            <a:avLst/>
          </a:prstGeom>
          <a:solidFill>
            <a:srgbClr val="9A7059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5" name="Rechteck 24"/>
          <p:cNvSpPr/>
          <p:nvPr/>
        </p:nvSpPr>
        <p:spPr bwMode="auto">
          <a:xfrm>
            <a:off x="4320793" y="3697038"/>
            <a:ext cx="429948" cy="429948"/>
          </a:xfrm>
          <a:prstGeom prst="rect">
            <a:avLst/>
          </a:prstGeom>
          <a:solidFill>
            <a:srgbClr val="B2917D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6" name="Rechteck 25"/>
          <p:cNvSpPr/>
          <p:nvPr/>
        </p:nvSpPr>
        <p:spPr bwMode="auto">
          <a:xfrm>
            <a:off x="4837818" y="3697038"/>
            <a:ext cx="429948" cy="429948"/>
          </a:xfrm>
          <a:prstGeom prst="rect">
            <a:avLst/>
          </a:prstGeom>
          <a:solidFill>
            <a:srgbClr val="CAB5A6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7" name="Rechteck 26"/>
          <p:cNvSpPr/>
          <p:nvPr/>
        </p:nvSpPr>
        <p:spPr bwMode="auto">
          <a:xfrm>
            <a:off x="5354844" y="3697038"/>
            <a:ext cx="429948" cy="429948"/>
          </a:xfrm>
          <a:prstGeom prst="rect">
            <a:avLst/>
          </a:prstGeom>
          <a:solidFill>
            <a:srgbClr val="E4D9D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8" name="Rechteck 27"/>
          <p:cNvSpPr/>
          <p:nvPr/>
        </p:nvSpPr>
        <p:spPr bwMode="auto">
          <a:xfrm>
            <a:off x="3275856" y="4224982"/>
            <a:ext cx="429948" cy="429948"/>
          </a:xfrm>
          <a:prstGeom prst="rect">
            <a:avLst/>
          </a:prstGeom>
          <a:solidFill>
            <a:srgbClr val="8F711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EB5B00"/>
              </a:solidFill>
              <a:effectLst/>
              <a:latin typeface="Times" charset="0"/>
            </a:endParaRPr>
          </a:p>
        </p:txBody>
      </p:sp>
      <p:sp>
        <p:nvSpPr>
          <p:cNvPr id="29" name="Rechteck 28"/>
          <p:cNvSpPr/>
          <p:nvPr/>
        </p:nvSpPr>
        <p:spPr bwMode="auto">
          <a:xfrm>
            <a:off x="3798324" y="4224982"/>
            <a:ext cx="429948" cy="429948"/>
          </a:xfrm>
          <a:prstGeom prst="rect">
            <a:avLst/>
          </a:prstGeom>
          <a:solidFill>
            <a:srgbClr val="A4884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30" name="Rechteck 29"/>
          <p:cNvSpPr/>
          <p:nvPr/>
        </p:nvSpPr>
        <p:spPr bwMode="auto">
          <a:xfrm>
            <a:off x="4320793" y="4224982"/>
            <a:ext cx="429948" cy="429948"/>
          </a:xfrm>
          <a:prstGeom prst="rect">
            <a:avLst/>
          </a:prstGeom>
          <a:solidFill>
            <a:srgbClr val="BAA46A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31" name="Rechteck 30"/>
          <p:cNvSpPr/>
          <p:nvPr/>
        </p:nvSpPr>
        <p:spPr bwMode="auto">
          <a:xfrm>
            <a:off x="4837818" y="4224982"/>
            <a:ext cx="429948" cy="429948"/>
          </a:xfrm>
          <a:prstGeom prst="rect">
            <a:avLst/>
          </a:prstGeom>
          <a:solidFill>
            <a:srgbClr val="D0C19B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32" name="Rechteck 31"/>
          <p:cNvSpPr/>
          <p:nvPr/>
        </p:nvSpPr>
        <p:spPr bwMode="auto">
          <a:xfrm>
            <a:off x="5354844" y="4224982"/>
            <a:ext cx="429948" cy="429948"/>
          </a:xfrm>
          <a:prstGeom prst="rect">
            <a:avLst/>
          </a:prstGeom>
          <a:solidFill>
            <a:srgbClr val="E8E1CE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33" name="Rechteck 32"/>
          <p:cNvSpPr/>
          <p:nvPr/>
        </p:nvSpPr>
        <p:spPr bwMode="auto">
          <a:xfrm>
            <a:off x="6276289" y="3697038"/>
            <a:ext cx="429948" cy="429948"/>
          </a:xfrm>
          <a:prstGeom prst="rect">
            <a:avLst/>
          </a:prstGeom>
          <a:solidFill>
            <a:srgbClr val="82911A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EB5B00"/>
              </a:solidFill>
              <a:effectLst/>
              <a:latin typeface="Times" charset="0"/>
            </a:endParaRPr>
          </a:p>
        </p:txBody>
      </p:sp>
      <p:sp>
        <p:nvSpPr>
          <p:cNvPr id="34" name="Rechteck 33"/>
          <p:cNvSpPr/>
          <p:nvPr/>
        </p:nvSpPr>
        <p:spPr bwMode="auto">
          <a:xfrm>
            <a:off x="6798757" y="3697038"/>
            <a:ext cx="429948" cy="429948"/>
          </a:xfrm>
          <a:prstGeom prst="rect">
            <a:avLst/>
          </a:prstGeom>
          <a:solidFill>
            <a:srgbClr val="9BA34C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35" name="Rechteck 34"/>
          <p:cNvSpPr/>
          <p:nvPr/>
        </p:nvSpPr>
        <p:spPr bwMode="auto">
          <a:xfrm>
            <a:off x="7321226" y="3697038"/>
            <a:ext cx="429948" cy="429948"/>
          </a:xfrm>
          <a:prstGeom prst="rect">
            <a:avLst/>
          </a:prstGeom>
          <a:solidFill>
            <a:srgbClr val="B5B874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36" name="Rechteck 35"/>
          <p:cNvSpPr/>
          <p:nvPr/>
        </p:nvSpPr>
        <p:spPr bwMode="auto">
          <a:xfrm>
            <a:off x="7838251" y="3697038"/>
            <a:ext cx="429948" cy="429948"/>
          </a:xfrm>
          <a:prstGeom prst="rect">
            <a:avLst/>
          </a:prstGeom>
          <a:solidFill>
            <a:srgbClr val="CED0A4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37" name="Rechteck 36"/>
          <p:cNvSpPr/>
          <p:nvPr/>
        </p:nvSpPr>
        <p:spPr bwMode="auto">
          <a:xfrm>
            <a:off x="8355277" y="3697038"/>
            <a:ext cx="429948" cy="429948"/>
          </a:xfrm>
          <a:prstGeom prst="rect">
            <a:avLst/>
          </a:prstGeom>
          <a:solidFill>
            <a:srgbClr val="E7E8D3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38" name="Rechteck 37"/>
          <p:cNvSpPr/>
          <p:nvPr/>
        </p:nvSpPr>
        <p:spPr bwMode="auto">
          <a:xfrm>
            <a:off x="6266377" y="2113205"/>
            <a:ext cx="429948" cy="429948"/>
          </a:xfrm>
          <a:prstGeom prst="rect">
            <a:avLst/>
          </a:prstGeom>
          <a:solidFill>
            <a:srgbClr val="197418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39" name="Rechteck 38"/>
          <p:cNvSpPr/>
          <p:nvPr/>
        </p:nvSpPr>
        <p:spPr bwMode="auto">
          <a:xfrm>
            <a:off x="6788845" y="2113205"/>
            <a:ext cx="429948" cy="429948"/>
          </a:xfrm>
          <a:prstGeom prst="rect">
            <a:avLst/>
          </a:prstGeom>
          <a:solidFill>
            <a:srgbClr val="518A4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0" name="Rechteck 39"/>
          <p:cNvSpPr/>
          <p:nvPr/>
        </p:nvSpPr>
        <p:spPr bwMode="auto">
          <a:xfrm>
            <a:off x="7311314" y="2113205"/>
            <a:ext cx="429948" cy="429948"/>
          </a:xfrm>
          <a:prstGeom prst="rect">
            <a:avLst/>
          </a:prstGeom>
          <a:solidFill>
            <a:srgbClr val="7DA569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1" name="Rechteck 40"/>
          <p:cNvSpPr/>
          <p:nvPr/>
        </p:nvSpPr>
        <p:spPr bwMode="auto">
          <a:xfrm>
            <a:off x="7828340" y="2113205"/>
            <a:ext cx="429948" cy="429948"/>
          </a:xfrm>
          <a:prstGeom prst="rect">
            <a:avLst/>
          </a:prstGeom>
          <a:solidFill>
            <a:srgbClr val="A8C39A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2" name="Rechteck 41"/>
          <p:cNvSpPr/>
          <p:nvPr/>
        </p:nvSpPr>
        <p:spPr bwMode="auto">
          <a:xfrm>
            <a:off x="8345365" y="2113205"/>
            <a:ext cx="429948" cy="429948"/>
          </a:xfrm>
          <a:prstGeom prst="rect">
            <a:avLst/>
          </a:prstGeom>
          <a:solidFill>
            <a:srgbClr val="D4E2CE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3" name="Rechteck 42"/>
          <p:cNvSpPr/>
          <p:nvPr/>
        </p:nvSpPr>
        <p:spPr bwMode="auto">
          <a:xfrm>
            <a:off x="6266377" y="2641149"/>
            <a:ext cx="429948" cy="429948"/>
          </a:xfrm>
          <a:prstGeom prst="rect">
            <a:avLst/>
          </a:prstGeom>
          <a:solidFill>
            <a:srgbClr val="7C204E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EB5B00"/>
              </a:solidFill>
              <a:effectLst/>
              <a:latin typeface="Times" charset="0"/>
            </a:endParaRPr>
          </a:p>
        </p:txBody>
      </p:sp>
      <p:sp>
        <p:nvSpPr>
          <p:cNvPr id="44" name="Rechteck 43"/>
          <p:cNvSpPr/>
          <p:nvPr/>
        </p:nvSpPr>
        <p:spPr bwMode="auto">
          <a:xfrm>
            <a:off x="6788845" y="2641149"/>
            <a:ext cx="429948" cy="429948"/>
          </a:xfrm>
          <a:prstGeom prst="rect">
            <a:avLst/>
          </a:prstGeom>
          <a:solidFill>
            <a:srgbClr val="914967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5" name="Rechteck 44"/>
          <p:cNvSpPr/>
          <p:nvPr/>
        </p:nvSpPr>
        <p:spPr bwMode="auto">
          <a:xfrm>
            <a:off x="7311314" y="2641149"/>
            <a:ext cx="429948" cy="429948"/>
          </a:xfrm>
          <a:prstGeom prst="rect">
            <a:avLst/>
          </a:prstGeom>
          <a:solidFill>
            <a:srgbClr val="AA7084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6" name="Rechteck 45"/>
          <p:cNvSpPr/>
          <p:nvPr/>
        </p:nvSpPr>
        <p:spPr bwMode="auto">
          <a:xfrm>
            <a:off x="7828340" y="2641149"/>
            <a:ext cx="429948" cy="429948"/>
          </a:xfrm>
          <a:prstGeom prst="rect">
            <a:avLst/>
          </a:prstGeom>
          <a:solidFill>
            <a:srgbClr val="C49FAA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7" name="Rechteck 46"/>
          <p:cNvSpPr/>
          <p:nvPr/>
        </p:nvSpPr>
        <p:spPr bwMode="auto">
          <a:xfrm>
            <a:off x="8345365" y="2641149"/>
            <a:ext cx="429948" cy="429948"/>
          </a:xfrm>
          <a:prstGeom prst="rect">
            <a:avLst/>
          </a:prstGeom>
          <a:solidFill>
            <a:srgbClr val="E1D0D5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8" name="Rechteck 47"/>
          <p:cNvSpPr/>
          <p:nvPr/>
        </p:nvSpPr>
        <p:spPr bwMode="auto">
          <a:xfrm>
            <a:off x="6266377" y="3163651"/>
            <a:ext cx="429948" cy="429948"/>
          </a:xfrm>
          <a:prstGeom prst="rect">
            <a:avLst/>
          </a:prstGeom>
          <a:solidFill>
            <a:srgbClr val="003B6E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EB5B00"/>
              </a:solidFill>
              <a:effectLst/>
              <a:latin typeface="Times" charset="0"/>
            </a:endParaRPr>
          </a:p>
        </p:txBody>
      </p:sp>
      <p:sp>
        <p:nvSpPr>
          <p:cNvPr id="49" name="Rechteck 48"/>
          <p:cNvSpPr/>
          <p:nvPr/>
        </p:nvSpPr>
        <p:spPr bwMode="auto">
          <a:xfrm>
            <a:off x="6788845" y="3163651"/>
            <a:ext cx="429948" cy="429948"/>
          </a:xfrm>
          <a:prstGeom prst="rect">
            <a:avLst/>
          </a:prstGeom>
          <a:solidFill>
            <a:srgbClr val="405583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0" name="Rechteck 49"/>
          <p:cNvSpPr/>
          <p:nvPr/>
        </p:nvSpPr>
        <p:spPr bwMode="auto">
          <a:xfrm>
            <a:off x="7311314" y="3163651"/>
            <a:ext cx="429948" cy="429948"/>
          </a:xfrm>
          <a:prstGeom prst="rect">
            <a:avLst/>
          </a:prstGeom>
          <a:solidFill>
            <a:srgbClr val="69769E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1" name="Rechteck 50"/>
          <p:cNvSpPr/>
          <p:nvPr/>
        </p:nvSpPr>
        <p:spPr bwMode="auto">
          <a:xfrm>
            <a:off x="7828340" y="3163651"/>
            <a:ext cx="429948" cy="429948"/>
          </a:xfrm>
          <a:prstGeom prst="rect">
            <a:avLst/>
          </a:prstGeom>
          <a:solidFill>
            <a:srgbClr val="989FBD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2" name="Rechteck 51"/>
          <p:cNvSpPr/>
          <p:nvPr/>
        </p:nvSpPr>
        <p:spPr bwMode="auto">
          <a:xfrm>
            <a:off x="8345365" y="3163651"/>
            <a:ext cx="429948" cy="429948"/>
          </a:xfrm>
          <a:prstGeom prst="rect">
            <a:avLst/>
          </a:prstGeom>
          <a:solidFill>
            <a:srgbClr val="CBCFDF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3" name="Rechteck 52"/>
          <p:cNvSpPr/>
          <p:nvPr/>
        </p:nvSpPr>
        <p:spPr bwMode="auto">
          <a:xfrm>
            <a:off x="3275856" y="4970943"/>
            <a:ext cx="429948" cy="429948"/>
          </a:xfrm>
          <a:prstGeom prst="rect">
            <a:avLst/>
          </a:prstGeom>
          <a:solidFill>
            <a:srgbClr val="009BA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4" name="Rechteck 53"/>
          <p:cNvSpPr/>
          <p:nvPr/>
        </p:nvSpPr>
        <p:spPr bwMode="auto">
          <a:xfrm>
            <a:off x="3798324" y="4970943"/>
            <a:ext cx="429948" cy="429948"/>
          </a:xfrm>
          <a:prstGeom prst="rect">
            <a:avLst/>
          </a:prstGeom>
          <a:solidFill>
            <a:srgbClr val="00ADB3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5" name="Rechteck 54"/>
          <p:cNvSpPr/>
          <p:nvPr/>
        </p:nvSpPr>
        <p:spPr bwMode="auto">
          <a:xfrm>
            <a:off x="4320793" y="4970943"/>
            <a:ext cx="429948" cy="429948"/>
          </a:xfrm>
          <a:prstGeom prst="rect">
            <a:avLst/>
          </a:prstGeom>
          <a:solidFill>
            <a:srgbClr val="66BFC5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6" name="Rechteck 55"/>
          <p:cNvSpPr/>
          <p:nvPr/>
        </p:nvSpPr>
        <p:spPr bwMode="auto">
          <a:xfrm>
            <a:off x="4837819" y="4970943"/>
            <a:ext cx="429948" cy="429948"/>
          </a:xfrm>
          <a:prstGeom prst="rect">
            <a:avLst/>
          </a:prstGeom>
          <a:solidFill>
            <a:srgbClr val="A1D5D9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7" name="Rechteck 56"/>
          <p:cNvSpPr/>
          <p:nvPr/>
        </p:nvSpPr>
        <p:spPr bwMode="auto">
          <a:xfrm>
            <a:off x="5354844" y="4970943"/>
            <a:ext cx="429948" cy="429948"/>
          </a:xfrm>
          <a:prstGeom prst="rect">
            <a:avLst/>
          </a:prstGeom>
          <a:solidFill>
            <a:srgbClr val="D4EBED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8" name="Rechteck 57"/>
          <p:cNvSpPr/>
          <p:nvPr/>
        </p:nvSpPr>
        <p:spPr bwMode="auto">
          <a:xfrm>
            <a:off x="3275856" y="5498887"/>
            <a:ext cx="429948" cy="429948"/>
          </a:xfrm>
          <a:prstGeom prst="rect">
            <a:avLst/>
          </a:prstGeom>
          <a:solidFill>
            <a:srgbClr val="009EC4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EB5B00"/>
              </a:solidFill>
              <a:effectLst/>
              <a:latin typeface="Times" charset="0"/>
            </a:endParaRPr>
          </a:p>
        </p:txBody>
      </p:sp>
      <p:sp>
        <p:nvSpPr>
          <p:cNvPr id="59" name="Rechteck 58"/>
          <p:cNvSpPr/>
          <p:nvPr/>
        </p:nvSpPr>
        <p:spPr bwMode="auto">
          <a:xfrm>
            <a:off x="3798324" y="5498887"/>
            <a:ext cx="429948" cy="429948"/>
          </a:xfrm>
          <a:prstGeom prst="rect">
            <a:avLst/>
          </a:prstGeom>
          <a:solidFill>
            <a:srgbClr val="00B0CF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0" name="Rechteck 59"/>
          <p:cNvSpPr/>
          <p:nvPr/>
        </p:nvSpPr>
        <p:spPr bwMode="auto">
          <a:xfrm>
            <a:off x="4320793" y="5498887"/>
            <a:ext cx="429948" cy="429948"/>
          </a:xfrm>
          <a:prstGeom prst="rect">
            <a:avLst/>
          </a:prstGeom>
          <a:solidFill>
            <a:srgbClr val="62C1DA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1" name="Rechteck 60"/>
          <p:cNvSpPr/>
          <p:nvPr/>
        </p:nvSpPr>
        <p:spPr bwMode="auto">
          <a:xfrm>
            <a:off x="4837819" y="5498887"/>
            <a:ext cx="429948" cy="429948"/>
          </a:xfrm>
          <a:prstGeom prst="rect">
            <a:avLst/>
          </a:prstGeom>
          <a:solidFill>
            <a:srgbClr val="9FD7E8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2" name="Rechteck 61"/>
          <p:cNvSpPr/>
          <p:nvPr/>
        </p:nvSpPr>
        <p:spPr bwMode="auto">
          <a:xfrm>
            <a:off x="5354844" y="5498887"/>
            <a:ext cx="429948" cy="429948"/>
          </a:xfrm>
          <a:prstGeom prst="rect">
            <a:avLst/>
          </a:prstGeom>
          <a:solidFill>
            <a:srgbClr val="D3ECF4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3" name="Rechteck 62"/>
          <p:cNvSpPr/>
          <p:nvPr/>
        </p:nvSpPr>
        <p:spPr bwMode="auto">
          <a:xfrm>
            <a:off x="3275856" y="6021388"/>
            <a:ext cx="429948" cy="429948"/>
          </a:xfrm>
          <a:prstGeom prst="rect">
            <a:avLst/>
          </a:prstGeom>
          <a:solidFill>
            <a:srgbClr val="0075A7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rgbClr val="EB5B00"/>
              </a:solidFill>
              <a:effectLst/>
              <a:latin typeface="Times" charset="0"/>
            </a:endParaRPr>
          </a:p>
        </p:txBody>
      </p:sp>
      <p:sp>
        <p:nvSpPr>
          <p:cNvPr id="64" name="Rechteck 63"/>
          <p:cNvSpPr/>
          <p:nvPr/>
        </p:nvSpPr>
        <p:spPr bwMode="auto">
          <a:xfrm>
            <a:off x="3798324" y="6021388"/>
            <a:ext cx="429948" cy="429948"/>
          </a:xfrm>
          <a:prstGeom prst="rect">
            <a:avLst/>
          </a:prstGeom>
          <a:solidFill>
            <a:srgbClr val="368BB6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5" name="Rechteck 64"/>
          <p:cNvSpPr/>
          <p:nvPr/>
        </p:nvSpPr>
        <p:spPr bwMode="auto">
          <a:xfrm>
            <a:off x="4320793" y="6021388"/>
            <a:ext cx="429948" cy="429948"/>
          </a:xfrm>
          <a:prstGeom prst="rect">
            <a:avLst/>
          </a:prstGeom>
          <a:solidFill>
            <a:srgbClr val="71A3C7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6" name="Rechteck 65"/>
          <p:cNvSpPr/>
          <p:nvPr/>
        </p:nvSpPr>
        <p:spPr bwMode="auto">
          <a:xfrm>
            <a:off x="4837819" y="6021388"/>
            <a:ext cx="429948" cy="429948"/>
          </a:xfrm>
          <a:prstGeom prst="rect">
            <a:avLst/>
          </a:prstGeom>
          <a:solidFill>
            <a:srgbClr val="A3C0D9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7" name="Rechteck 66"/>
          <p:cNvSpPr/>
          <p:nvPr/>
        </p:nvSpPr>
        <p:spPr bwMode="auto">
          <a:xfrm>
            <a:off x="5354844" y="6021388"/>
            <a:ext cx="429948" cy="429948"/>
          </a:xfrm>
          <a:prstGeom prst="rect">
            <a:avLst/>
          </a:prstGeom>
          <a:solidFill>
            <a:srgbClr val="D3E1ED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9" name="Textfeld 68"/>
          <p:cNvSpPr txBox="1"/>
          <p:nvPr/>
        </p:nvSpPr>
        <p:spPr>
          <a:xfrm>
            <a:off x="827088" y="2044425"/>
            <a:ext cx="2487166" cy="9140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800" kern="1000" spc="30">
                <a:latin typeface="+mn-lt"/>
                <a:cs typeface="Franklin Gothic Book"/>
              </a:rPr>
              <a:t>Colour options for graphs: </a:t>
            </a:r>
            <a:br>
              <a:rPr lang="de-DE" sz="1800" kern="1000" spc="30">
                <a:latin typeface="+mn-lt"/>
                <a:cs typeface="Franklin Gothic Book"/>
              </a:rPr>
            </a:br>
            <a:r>
              <a:rPr lang="de-DE" sz="1800" kern="1000" spc="30">
                <a:latin typeface="+mn-lt"/>
                <a:cs typeface="Franklin Gothic Book"/>
              </a:rPr>
              <a:t>1</a:t>
            </a:r>
            <a:r>
              <a:rPr lang="de-DE" sz="1800" kern="1000" spc="30" baseline="30000">
                <a:latin typeface="+mn-lt"/>
                <a:cs typeface="Franklin Gothic Book"/>
              </a:rPr>
              <a:t>st</a:t>
            </a:r>
            <a:r>
              <a:rPr lang="de-DE" sz="1800" kern="1000" spc="30">
                <a:latin typeface="+mn-lt"/>
                <a:cs typeface="Franklin Gothic Book"/>
              </a:rPr>
              <a:t> choice</a:t>
            </a:r>
            <a:endParaRPr lang="de-DE" sz="1800" kern="1000" spc="30" dirty="0">
              <a:latin typeface="+mn-lt"/>
              <a:cs typeface="Franklin Gothic Book"/>
            </a:endParaRPr>
          </a:p>
        </p:txBody>
      </p:sp>
      <p:sp>
        <p:nvSpPr>
          <p:cNvPr id="70" name="Textfeld 69"/>
          <p:cNvSpPr txBox="1"/>
          <p:nvPr/>
        </p:nvSpPr>
        <p:spPr>
          <a:xfrm>
            <a:off x="827088" y="4907834"/>
            <a:ext cx="2487166" cy="9140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800" kern="1000" spc="30">
                <a:latin typeface="+mn-lt"/>
                <a:cs typeface="Franklin Gothic Book"/>
              </a:rPr>
              <a:t>Colour options for graphs: </a:t>
            </a:r>
            <a:br>
              <a:rPr lang="de-DE" sz="1800" kern="1000" spc="30">
                <a:latin typeface="+mn-lt"/>
                <a:cs typeface="Franklin Gothic Book"/>
              </a:rPr>
            </a:br>
            <a:r>
              <a:rPr lang="de-DE" sz="1800" kern="1000" spc="30">
                <a:latin typeface="+mn-lt"/>
                <a:cs typeface="Franklin Gothic Book"/>
              </a:rPr>
              <a:t>2</a:t>
            </a:r>
            <a:r>
              <a:rPr lang="de-DE" sz="1800" kern="1000" spc="30" baseline="30000">
                <a:latin typeface="+mn-lt"/>
                <a:cs typeface="Franklin Gothic Book"/>
              </a:rPr>
              <a:t>nd</a:t>
            </a:r>
            <a:r>
              <a:rPr lang="de-DE" sz="1800" kern="1000" spc="30">
                <a:latin typeface="+mn-lt"/>
                <a:cs typeface="Franklin Gothic Book"/>
              </a:rPr>
              <a:t> choice</a:t>
            </a:r>
            <a:endParaRPr lang="de-DE" sz="1800" kern="1000" spc="30" dirty="0">
              <a:latin typeface="+mn-lt"/>
              <a:cs typeface="Franklin Gothic Book"/>
            </a:endParaRPr>
          </a:p>
        </p:txBody>
      </p:sp>
      <p:sp>
        <p:nvSpPr>
          <p:cNvPr id="71" name="Rechteck 70"/>
          <p:cNvSpPr/>
          <p:nvPr/>
        </p:nvSpPr>
        <p:spPr bwMode="auto">
          <a:xfrm>
            <a:off x="3275856" y="1412875"/>
            <a:ext cx="429948" cy="429948"/>
          </a:xfrm>
          <a:prstGeom prst="rect">
            <a:avLst/>
          </a:prstGeom>
          <a:solidFill>
            <a:srgbClr val="505050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72" name="Rechteck 71"/>
          <p:cNvSpPr/>
          <p:nvPr/>
        </p:nvSpPr>
        <p:spPr bwMode="auto">
          <a:xfrm>
            <a:off x="3798324" y="1412875"/>
            <a:ext cx="429948" cy="429948"/>
          </a:xfrm>
          <a:prstGeom prst="rect">
            <a:avLst/>
          </a:prstGeom>
          <a:solidFill>
            <a:srgbClr val="686868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73" name="Rechteck 72"/>
          <p:cNvSpPr/>
          <p:nvPr/>
        </p:nvSpPr>
        <p:spPr bwMode="auto">
          <a:xfrm>
            <a:off x="4320793" y="1412875"/>
            <a:ext cx="429948" cy="429948"/>
          </a:xfrm>
          <a:prstGeom prst="rect">
            <a:avLst/>
          </a:prstGeom>
          <a:solidFill>
            <a:srgbClr val="969696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74" name="Rechteck 73"/>
          <p:cNvSpPr/>
          <p:nvPr/>
        </p:nvSpPr>
        <p:spPr bwMode="auto">
          <a:xfrm>
            <a:off x="4837818" y="1412875"/>
            <a:ext cx="429948" cy="429948"/>
          </a:xfrm>
          <a:prstGeom prst="rect">
            <a:avLst/>
          </a:prstGeom>
          <a:solidFill>
            <a:srgbClr val="B9B9B9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75" name="Rechteck 74"/>
          <p:cNvSpPr/>
          <p:nvPr/>
        </p:nvSpPr>
        <p:spPr bwMode="auto">
          <a:xfrm>
            <a:off x="5354844" y="1412875"/>
            <a:ext cx="429948" cy="429948"/>
          </a:xfrm>
          <a:prstGeom prst="rect">
            <a:avLst/>
          </a:prstGeom>
          <a:solidFill>
            <a:srgbClr val="E5E5E5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76" name="Textfeld 75"/>
          <p:cNvSpPr txBox="1"/>
          <p:nvPr/>
        </p:nvSpPr>
        <p:spPr>
          <a:xfrm>
            <a:off x="827088" y="1342221"/>
            <a:ext cx="2487166" cy="3046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800" kern="1000" spc="30">
                <a:latin typeface="+mn-lt"/>
                <a:cs typeface="Franklin Gothic Book"/>
              </a:rPr>
              <a:t>PSI‘s basic colours</a:t>
            </a:r>
            <a:endParaRPr lang="de-DE" sz="1800" kern="1000" spc="30" dirty="0">
              <a:latin typeface="+mn-lt"/>
              <a:cs typeface="Franklin Gothic Book"/>
            </a:endParaRPr>
          </a:p>
        </p:txBody>
      </p:sp>
      <p:cxnSp>
        <p:nvCxnSpPr>
          <p:cNvPr id="7" name="Gerade Verbindung 6"/>
          <p:cNvCxnSpPr/>
          <p:nvPr/>
        </p:nvCxnSpPr>
        <p:spPr bwMode="auto">
          <a:xfrm>
            <a:off x="827088" y="1967210"/>
            <a:ext cx="795813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7" name="Gerade Verbindung 76"/>
          <p:cNvCxnSpPr/>
          <p:nvPr/>
        </p:nvCxnSpPr>
        <p:spPr bwMode="auto">
          <a:xfrm>
            <a:off x="823917" y="4797152"/>
            <a:ext cx="7958137" cy="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24155056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Summary</a:t>
            </a:r>
            <a:endParaRPr lang="de-CH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683568" y="908050"/>
            <a:ext cx="7885112" cy="5834063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A new solution has been developed called “</a:t>
            </a: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WICA</a:t>
            </a:r>
            <a:r>
              <a:rPr lang="en-US" dirty="0"/>
              <a:t>”. </a:t>
            </a:r>
          </a:p>
          <a:p>
            <a:pPr>
              <a:spcBef>
                <a:spcPts val="1200"/>
              </a:spcBef>
            </a:pPr>
            <a:r>
              <a:rPr lang="en-US" dirty="0"/>
              <a:t>WICA stands for </a:t>
            </a: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Web Interface for Controls Applications</a:t>
            </a:r>
            <a:r>
              <a:rPr lang="en-US" dirty="0"/>
              <a:t>.  (The CA previously stood for “Channel Access”, but the intention is to make the library compatible with newer control system protocols when/if we actively use them).</a:t>
            </a:r>
          </a:p>
          <a:p>
            <a:pPr>
              <a:spcBef>
                <a:spcPts val="1200"/>
              </a:spcBef>
            </a:pPr>
            <a:r>
              <a:rPr lang="en-US" dirty="0"/>
              <a:t>WICA consists of:</a:t>
            </a:r>
          </a:p>
          <a:p>
            <a:pPr lvl="1">
              <a:spcBef>
                <a:spcPts val="600"/>
              </a:spcBef>
            </a:pP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WICA-PAGES</a:t>
            </a:r>
            <a:r>
              <a:rPr lang="en-US" dirty="0"/>
              <a:t>: these are standard HTML5 webpages that leverage off user-defined ‘</a:t>
            </a:r>
            <a:r>
              <a:rPr lang="en-US" b="1" dirty="0"/>
              <a:t>data-</a:t>
            </a:r>
            <a:r>
              <a:rPr lang="en-US" b="1" dirty="0" err="1"/>
              <a:t>wica</a:t>
            </a:r>
            <a:r>
              <a:rPr lang="en-US" b="1" dirty="0"/>
              <a:t>-*’ </a:t>
            </a:r>
            <a:r>
              <a:rPr lang="en-US" dirty="0"/>
              <a:t>attributes to configure the control system channels of interest and to define other properties needed to render the element.</a:t>
            </a:r>
          </a:p>
          <a:p>
            <a:pPr lvl="1">
              <a:spcBef>
                <a:spcPts val="600"/>
              </a:spcBef>
            </a:pP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WICA-HTTP</a:t>
            </a:r>
            <a:r>
              <a:rPr lang="en-US" dirty="0"/>
              <a:t>: this is an HTTP microservice which provides a means of getting, setting and/or streaming live data from an EPICS-based control system.</a:t>
            </a:r>
          </a:p>
          <a:p>
            <a:pPr lvl="1">
              <a:spcBef>
                <a:spcPts val="600"/>
              </a:spcBef>
            </a:pP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WICA-JS</a:t>
            </a:r>
            <a:r>
              <a:rPr lang="en-US" dirty="0"/>
              <a:t>: this is a Javascript library which scans the WICA webpages, sets up a live data stream from the WICA-REST server and which updates the visual appearance of the elements in real time. </a:t>
            </a:r>
          </a:p>
          <a:p>
            <a:pPr>
              <a:spcBef>
                <a:spcPts val="1200"/>
              </a:spcBef>
            </a:pPr>
            <a:r>
              <a:rPr lang="en-US" dirty="0"/>
              <a:t>WICA can render the textual content of html elements directly, or can work with other JS libraries (eg plot libraries like </a:t>
            </a:r>
            <a:r>
              <a:rPr lang="en-US" b="1" dirty="0"/>
              <a:t>Plotly</a:t>
            </a:r>
            <a:r>
              <a:rPr lang="en-US" dirty="0"/>
              <a:t>, </a:t>
            </a:r>
            <a:r>
              <a:rPr lang="en-US" b="1" dirty="0"/>
              <a:t>Highcharts</a:t>
            </a:r>
            <a:r>
              <a:rPr lang="en-US" dirty="0"/>
              <a:t> or web component libraries like </a:t>
            </a:r>
            <a:r>
              <a:rPr lang="en-US" b="1" dirty="0"/>
              <a:t>LitElement</a:t>
            </a:r>
            <a:r>
              <a:rPr lang="en-US" dirty="0"/>
              <a:t>) where more sophisticated functionality is required.</a:t>
            </a:r>
          </a:p>
        </p:txBody>
      </p:sp>
    </p:spTree>
    <p:extLst>
      <p:ext uri="{BB962C8B-B14F-4D97-AF65-F5344CB8AC3E}">
        <p14:creationId xmlns:p14="http://schemas.microsoft.com/office/powerpoint/2010/main" val="2161416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Box 110"/>
          <p:cNvSpPr txBox="1"/>
          <p:nvPr/>
        </p:nvSpPr>
        <p:spPr>
          <a:xfrm>
            <a:off x="431417" y="4991871"/>
            <a:ext cx="1224582" cy="44598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de-CH"/>
            </a:defPPr>
            <a:lvl1pPr marL="36000" algn="ctr">
              <a:lnSpc>
                <a:spcPct val="110000"/>
              </a:lnSpc>
              <a:spcBef>
                <a:spcPts val="0"/>
              </a:spcBef>
              <a:defRPr sz="1400" kern="1000" spc="30">
                <a:cs typeface="Franklin Gothic Book"/>
              </a:defRPr>
            </a:lvl1pPr>
          </a:lstStyle>
          <a:p>
            <a:r>
              <a:rPr lang="en-US" dirty="0"/>
              <a:t>Users</a:t>
            </a:r>
            <a:endParaRPr lang="de-CH" dirty="0" err="1"/>
          </a:p>
        </p:txBody>
      </p:sp>
      <p:sp>
        <p:nvSpPr>
          <p:cNvPr id="89" name="TextBox 88"/>
          <p:cNvSpPr txBox="1"/>
          <p:nvPr/>
        </p:nvSpPr>
        <p:spPr>
          <a:xfrm>
            <a:off x="2589578" y="1894103"/>
            <a:ext cx="3867136" cy="38391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prstDash val="dash"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endParaRPr lang="de-CH" sz="1800" kern="1000" spc="30" dirty="0" err="1">
              <a:latin typeface="+mn-lt"/>
              <a:cs typeface="Franklin Gothic Book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739458" y="1196752"/>
            <a:ext cx="2297038" cy="18722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prstDash val="dash"/>
          </a:ln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800" kern="1000" spc="30" dirty="0">
                <a:latin typeface="+mn-lt"/>
                <a:cs typeface="Franklin Gothic Book"/>
              </a:rPr>
              <a:t>     Control System</a:t>
            </a:r>
            <a:endParaRPr lang="de-CH" sz="1800" kern="1000" spc="30" dirty="0" err="1">
              <a:latin typeface="+mn-lt"/>
              <a:cs typeface="Franklin Gothic Book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WICA Overview Picture</a:t>
            </a:r>
            <a:endParaRPr lang="de-CH" dirty="0"/>
          </a:p>
        </p:txBody>
      </p:sp>
      <p:sp>
        <p:nvSpPr>
          <p:cNvPr id="85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141868" y="5882112"/>
            <a:ext cx="3168351" cy="807457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chemeClr val="accent2">
                    <a:lumMod val="75000"/>
                  </a:schemeClr>
                </a:solidFill>
              </a:rPr>
              <a:t>Observation: most of this technology is given to us “for free”– the goal is NOT to write lots of software!</a:t>
            </a:r>
            <a:endParaRPr lang="de-CH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06775" y="2052006"/>
            <a:ext cx="1368152" cy="7670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de-CH"/>
            </a:defPPr>
            <a:lvl1pPr algn="ctr">
              <a:lnSpc>
                <a:spcPct val="110000"/>
              </a:lnSpc>
              <a:spcBef>
                <a:spcPts val="0"/>
              </a:spcBef>
              <a:defRPr sz="1800" kern="1000" spc="30">
                <a:cs typeface="Franklin Gothic Book"/>
              </a:defRPr>
            </a:lvl1pPr>
          </a:lstStyle>
          <a:p>
            <a:r>
              <a:rPr lang="en-US" dirty="0"/>
              <a:t>WICA-HTTP</a:t>
            </a:r>
          </a:p>
          <a:p>
            <a:r>
              <a:rPr lang="en-US" dirty="0"/>
              <a:t>Server</a:t>
            </a:r>
            <a:endParaRPr lang="de-CH" dirty="0" err="1"/>
          </a:p>
        </p:txBody>
      </p:sp>
      <p:sp>
        <p:nvSpPr>
          <p:cNvPr id="8" name="TextBox 7"/>
          <p:cNvSpPr txBox="1"/>
          <p:nvPr/>
        </p:nvSpPr>
        <p:spPr>
          <a:xfrm>
            <a:off x="2906775" y="3509654"/>
            <a:ext cx="1368152" cy="10827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de-CH"/>
            </a:defPPr>
            <a:lvl1pPr algn="ctr">
              <a:lnSpc>
                <a:spcPct val="110000"/>
              </a:lnSpc>
              <a:spcBef>
                <a:spcPts val="0"/>
              </a:spcBef>
              <a:defRPr sz="1800" kern="1000" spc="30">
                <a:cs typeface="Franklin Gothic Book"/>
              </a:defRPr>
            </a:lvl1pPr>
          </a:lstStyle>
          <a:p>
            <a:r>
              <a:rPr lang="en-US" sz="1400" dirty="0"/>
              <a:t>Web Server</a:t>
            </a:r>
            <a:endParaRPr lang="de-CH" sz="1400" dirty="0" err="1"/>
          </a:p>
        </p:txBody>
      </p:sp>
      <p:sp>
        <p:nvSpPr>
          <p:cNvPr id="9" name="TextBox 8"/>
          <p:cNvSpPr txBox="1"/>
          <p:nvPr/>
        </p:nvSpPr>
        <p:spPr>
          <a:xfrm>
            <a:off x="431417" y="3182982"/>
            <a:ext cx="1216283" cy="139006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b" anchorCtr="0">
            <a:noAutofit/>
          </a:bodyPr>
          <a:lstStyle>
            <a:defPPr>
              <a:defRPr lang="de-CH"/>
            </a:defPPr>
            <a:lvl1pPr algn="ctr">
              <a:lnSpc>
                <a:spcPct val="110000"/>
              </a:lnSpc>
              <a:spcBef>
                <a:spcPts val="0"/>
              </a:spcBef>
              <a:defRPr sz="1800" kern="1000" spc="30">
                <a:cs typeface="Franklin Gothic Book"/>
              </a:defRPr>
            </a:lvl1pPr>
          </a:lstStyle>
          <a:p>
            <a:pPr marL="36000"/>
            <a:r>
              <a:rPr lang="en-US" sz="1400" dirty="0"/>
              <a:t>Web Browser</a:t>
            </a:r>
          </a:p>
          <a:p>
            <a:r>
              <a:rPr lang="en-US" sz="1400" dirty="0"/>
              <a:t>(desktop, tablet, mobile…)</a:t>
            </a:r>
            <a:endParaRPr lang="de-CH" sz="1400" dirty="0" err="1"/>
          </a:p>
        </p:txBody>
      </p:sp>
      <p:sp>
        <p:nvSpPr>
          <p:cNvPr id="10" name="TextBox 9"/>
          <p:cNvSpPr txBox="1"/>
          <p:nvPr/>
        </p:nvSpPr>
        <p:spPr>
          <a:xfrm>
            <a:off x="4760706" y="3509655"/>
            <a:ext cx="1323678" cy="9361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de-CH"/>
            </a:defPPr>
            <a:lvl1pPr algn="ctr">
              <a:lnSpc>
                <a:spcPct val="110000"/>
              </a:lnSpc>
              <a:spcBef>
                <a:spcPts val="0"/>
              </a:spcBef>
              <a:defRPr sz="1800" kern="1000" spc="30">
                <a:cs typeface="Franklin Gothic Book"/>
              </a:defRPr>
            </a:lvl1pPr>
          </a:lstStyle>
          <a:p>
            <a:r>
              <a:rPr lang="en-US" dirty="0"/>
              <a:t>WICA Web Pages</a:t>
            </a:r>
            <a:endParaRPr lang="de-CH" dirty="0" err="1"/>
          </a:p>
        </p:txBody>
      </p:sp>
      <p:sp>
        <p:nvSpPr>
          <p:cNvPr id="11" name="TextBox 10"/>
          <p:cNvSpPr txBox="1"/>
          <p:nvPr/>
        </p:nvSpPr>
        <p:spPr>
          <a:xfrm>
            <a:off x="4902378" y="4830915"/>
            <a:ext cx="1323678" cy="69627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de-CH"/>
            </a:defPPr>
            <a:lvl1pPr algn="ctr">
              <a:lnSpc>
                <a:spcPct val="110000"/>
              </a:lnSpc>
              <a:spcBef>
                <a:spcPts val="0"/>
              </a:spcBef>
              <a:defRPr sz="1800" kern="1000" spc="30">
                <a:cs typeface="Franklin Gothic Book"/>
              </a:defRPr>
            </a:lvl1pPr>
          </a:lstStyle>
          <a:p>
            <a:r>
              <a:rPr lang="en-US" dirty="0"/>
              <a:t>WICA-JS</a:t>
            </a:r>
            <a:endParaRPr lang="de-CH" dirty="0" err="1"/>
          </a:p>
        </p:txBody>
      </p:sp>
      <p:grpSp>
        <p:nvGrpSpPr>
          <p:cNvPr id="90" name="Group 89"/>
          <p:cNvGrpSpPr/>
          <p:nvPr/>
        </p:nvGrpSpPr>
        <p:grpSpPr>
          <a:xfrm>
            <a:off x="7117714" y="1706049"/>
            <a:ext cx="1630750" cy="1113035"/>
            <a:chOff x="6613658" y="1706049"/>
            <a:chExt cx="1630750" cy="1113035"/>
          </a:xfrm>
          <a:solidFill>
            <a:schemeClr val="bg1">
              <a:lumMod val="85000"/>
            </a:schemeClr>
          </a:solidFill>
        </p:grpSpPr>
        <p:sp>
          <p:nvSpPr>
            <p:cNvPr id="7" name="TextBox 6"/>
            <p:cNvSpPr txBox="1"/>
            <p:nvPr/>
          </p:nvSpPr>
          <p:spPr>
            <a:xfrm>
              <a:off x="6613658" y="1706049"/>
              <a:ext cx="1323678" cy="432048"/>
            </a:xfrm>
            <a:prstGeom prst="rect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ts val="0"/>
                </a:spcBef>
              </a:pPr>
              <a:r>
                <a:rPr lang="en-US" sz="1400" kern="1000" spc="30" dirty="0">
                  <a:latin typeface="+mn-lt"/>
                  <a:cs typeface="Franklin Gothic Book"/>
                </a:rPr>
                <a:t>IOC</a:t>
              </a:r>
              <a:endParaRPr lang="de-CH" sz="1400" kern="1000" spc="30" dirty="0" err="1">
                <a:latin typeface="+mn-lt"/>
                <a:cs typeface="Franklin Gothic Book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763786" y="2052006"/>
              <a:ext cx="1323678" cy="432048"/>
            </a:xfrm>
            <a:prstGeom prst="rect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ts val="0"/>
                </a:spcBef>
              </a:pPr>
              <a:r>
                <a:rPr lang="en-US" sz="1400" kern="1000" spc="30" dirty="0">
                  <a:latin typeface="+mn-lt"/>
                  <a:cs typeface="Franklin Gothic Book"/>
                </a:rPr>
                <a:t>IOC</a:t>
              </a:r>
              <a:endParaRPr lang="de-CH" sz="1400" kern="1000" spc="30" dirty="0" err="1">
                <a:latin typeface="+mn-lt"/>
                <a:cs typeface="Franklin Gothic Book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920730" y="2387036"/>
              <a:ext cx="1323678" cy="432048"/>
            </a:xfrm>
            <a:prstGeom prst="rect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0" tIns="0" rIns="0" bIns="0" rtlCol="0" anchor="ctr" anchorCtr="0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ts val="0"/>
                </a:spcBef>
              </a:pPr>
              <a:r>
                <a:rPr lang="en-US" sz="1400" kern="1000" spc="30" dirty="0">
                  <a:latin typeface="+mn-lt"/>
                  <a:cs typeface="Franklin Gothic Book"/>
                </a:rPr>
                <a:t>IOC</a:t>
              </a:r>
              <a:endParaRPr lang="de-CH" sz="1400" kern="1000" spc="30" dirty="0" err="1">
                <a:latin typeface="+mn-lt"/>
                <a:cs typeface="Franklin Gothic Book"/>
              </a:endParaRPr>
            </a:p>
          </p:txBody>
        </p:sp>
      </p:grpSp>
      <p:cxnSp>
        <p:nvCxnSpPr>
          <p:cNvPr id="15" name="Straight Connector 14"/>
          <p:cNvCxnSpPr/>
          <p:nvPr/>
        </p:nvCxnSpPr>
        <p:spPr bwMode="auto">
          <a:xfrm>
            <a:off x="4274927" y="2387036"/>
            <a:ext cx="2974485" cy="9146"/>
          </a:xfrm>
          <a:prstGeom prst="line">
            <a:avLst/>
          </a:prstGeom>
          <a:ln w="19050">
            <a:headEnd type="triangle" w="lg" len="lg"/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 bwMode="auto">
          <a:xfrm flipH="1">
            <a:off x="4254564" y="4077072"/>
            <a:ext cx="485778" cy="0"/>
          </a:xfrm>
          <a:prstGeom prst="line">
            <a:avLst/>
          </a:prstGeom>
          <a:ln w="19050">
            <a:headEnd type="none" w="lg" len="lg"/>
            <a:tailEnd type="non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8" idx="1"/>
          </p:cNvCxnSpPr>
          <p:nvPr/>
        </p:nvCxnSpPr>
        <p:spPr bwMode="auto">
          <a:xfrm>
            <a:off x="1647700" y="4051012"/>
            <a:ext cx="1259075" cy="0"/>
          </a:xfrm>
          <a:prstGeom prst="line">
            <a:avLst/>
          </a:prstGeom>
          <a:ln w="19050">
            <a:headEnd type="triangle" w="lg" len="lg"/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4879419" y="3656265"/>
            <a:ext cx="1323678" cy="93610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0" tIns="0" rIns="0" bIns="0" rtlCol="0" anchor="ctr" anchorCtr="0">
            <a:noAutofit/>
          </a:bodyPr>
          <a:lstStyle>
            <a:defPPr>
              <a:defRPr lang="de-CH"/>
            </a:defPPr>
            <a:lvl1pPr algn="ctr">
              <a:lnSpc>
                <a:spcPct val="110000"/>
              </a:lnSpc>
              <a:spcBef>
                <a:spcPts val="0"/>
              </a:spcBef>
              <a:defRPr sz="1800" kern="1000" spc="30">
                <a:cs typeface="Franklin Gothic Book"/>
              </a:defRPr>
            </a:lvl1pPr>
          </a:lstStyle>
          <a:p>
            <a:r>
              <a:rPr lang="en-US" dirty="0"/>
              <a:t>WICA Web Pages</a:t>
            </a:r>
            <a:endParaRPr lang="de-CH" dirty="0" err="1"/>
          </a:p>
        </p:txBody>
      </p:sp>
      <p:sp>
        <p:nvSpPr>
          <p:cNvPr id="37" name="TextBox 36"/>
          <p:cNvSpPr txBox="1"/>
          <p:nvPr/>
        </p:nvSpPr>
        <p:spPr>
          <a:xfrm>
            <a:off x="4836759" y="2007823"/>
            <a:ext cx="1323678" cy="427722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400" kern="1000" spc="30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lt"/>
                <a:ea typeface="+mn-ea"/>
                <a:cs typeface="Franklin Gothic Book"/>
              </a:rPr>
              <a:t>CA (get, monitor)</a:t>
            </a:r>
            <a:endParaRPr lang="de-CH" sz="1400" kern="1000" spc="30" dirty="0" err="1">
              <a:solidFill>
                <a:schemeClr val="accent5">
                  <a:lumMod val="60000"/>
                  <a:lumOff val="40000"/>
                </a:schemeClr>
              </a:solidFill>
              <a:latin typeface="+mn-lt"/>
              <a:ea typeface="+mn-ea"/>
              <a:cs typeface="Franklin Gothic Book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796880" y="3766093"/>
            <a:ext cx="792698" cy="255066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400" kern="1000" spc="30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lt"/>
                <a:ea typeface="+mn-ea"/>
                <a:cs typeface="Franklin Gothic Book"/>
              </a:rPr>
              <a:t>http (GET)</a:t>
            </a:r>
            <a:endParaRPr lang="de-CH" sz="1400" kern="1000" spc="30" dirty="0" err="1">
              <a:solidFill>
                <a:schemeClr val="accent5">
                  <a:lumMod val="60000"/>
                  <a:lumOff val="40000"/>
                </a:schemeClr>
              </a:solidFill>
              <a:latin typeface="+mn-lt"/>
              <a:ea typeface="+mn-ea"/>
              <a:cs typeface="Franklin Gothic Book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130610" y="2039399"/>
            <a:ext cx="1444142" cy="27660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>
              <a:lnSpc>
                <a:spcPct val="110000"/>
              </a:lnSpc>
              <a:spcBef>
                <a:spcPts val="0"/>
              </a:spcBef>
            </a:pPr>
            <a:r>
              <a:rPr lang="en-US" sz="1400" kern="1000" spc="30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lt"/>
                <a:ea typeface="+mn-ea"/>
                <a:cs typeface="Franklin Gothic Book"/>
              </a:rPr>
              <a:t>http (POST, GET)</a:t>
            </a:r>
            <a:endParaRPr lang="de-CH" sz="1400" kern="1000" spc="30" dirty="0" err="1">
              <a:solidFill>
                <a:schemeClr val="accent5">
                  <a:lumMod val="60000"/>
                  <a:lumOff val="40000"/>
                </a:schemeClr>
              </a:solidFill>
              <a:latin typeface="+mn-lt"/>
              <a:ea typeface="+mn-ea"/>
              <a:cs typeface="Franklin Gothic Book"/>
            </a:endParaRPr>
          </a:p>
        </p:txBody>
      </p:sp>
      <p:sp>
        <p:nvSpPr>
          <p:cNvPr id="44" name="Rectangular Callout 43"/>
          <p:cNvSpPr/>
          <p:nvPr/>
        </p:nvSpPr>
        <p:spPr bwMode="auto">
          <a:xfrm>
            <a:off x="4483770" y="2646456"/>
            <a:ext cx="1836822" cy="624148"/>
          </a:xfrm>
          <a:prstGeom prst="wedgeRectCallout">
            <a:avLst>
              <a:gd name="adj1" fmla="val -10470"/>
              <a:gd name="adj2" fmla="val 88827"/>
            </a:avLst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" charset="0"/>
              </a:rPr>
              <a:t>Provides the status display webpages for the control system users</a:t>
            </a:r>
            <a:endParaRPr kumimoji="0" lang="de-CH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5" name="Rectangular Callout 44"/>
          <p:cNvSpPr/>
          <p:nvPr/>
        </p:nvSpPr>
        <p:spPr bwMode="auto">
          <a:xfrm>
            <a:off x="3577928" y="1066961"/>
            <a:ext cx="2146199" cy="678285"/>
          </a:xfrm>
          <a:prstGeom prst="wedgeRectCallout">
            <a:avLst>
              <a:gd name="adj1" fmla="val -32982"/>
              <a:gd name="adj2" fmla="val 92479"/>
            </a:avLst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latin typeface="Times" charset="0"/>
              </a:rPr>
              <a:t>Serves EPICS live status information via HTML5 Server Sent Event (SSE) data stream.</a:t>
            </a:r>
            <a:endParaRPr kumimoji="0" lang="de-CH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7" name="Rectangular Callout 46"/>
          <p:cNvSpPr/>
          <p:nvPr/>
        </p:nvSpPr>
        <p:spPr bwMode="auto">
          <a:xfrm>
            <a:off x="3396416" y="5972306"/>
            <a:ext cx="2615744" cy="700118"/>
          </a:xfrm>
          <a:prstGeom prst="wedgeRectCallout">
            <a:avLst>
              <a:gd name="adj1" fmla="val 18693"/>
              <a:gd name="adj2" fmla="val -115298"/>
            </a:avLst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latin typeface="Times" charset="0"/>
              </a:rPr>
              <a:t>A JS </a:t>
            </a:r>
            <a:r>
              <a:rPr kumimoji="0" lang="en-US" sz="12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Times" charset="0"/>
              </a:rPr>
              <a:t>library for updating control system web pages, using data received from the WICA-HTTP service.</a:t>
            </a:r>
            <a:endParaRPr kumimoji="0" lang="de-CH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8" name="Rectangular Callout 47"/>
          <p:cNvSpPr/>
          <p:nvPr/>
        </p:nvSpPr>
        <p:spPr bwMode="auto">
          <a:xfrm>
            <a:off x="1300559" y="1062459"/>
            <a:ext cx="2088241" cy="678286"/>
          </a:xfrm>
          <a:prstGeom prst="wedgeRectCallout">
            <a:avLst>
              <a:gd name="adj1" fmla="val 41979"/>
              <a:gd name="adj2" fmla="val 95907"/>
            </a:avLst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z="1200" dirty="0">
                <a:latin typeface="Times" charset="0"/>
              </a:rPr>
              <a:t>An HTTP/EPICS gateway  for accessing live control system data.</a:t>
            </a:r>
            <a:endParaRPr lang="de-CH" sz="1200" dirty="0">
              <a:latin typeface="Times" charset="0"/>
            </a:endParaRPr>
          </a:p>
        </p:txBody>
      </p:sp>
      <p:sp>
        <p:nvSpPr>
          <p:cNvPr id="51" name="Rectangular Callout 50"/>
          <p:cNvSpPr/>
          <p:nvPr/>
        </p:nvSpPr>
        <p:spPr bwMode="auto">
          <a:xfrm>
            <a:off x="6739458" y="3493153"/>
            <a:ext cx="2246876" cy="1532181"/>
          </a:xfrm>
          <a:prstGeom prst="wedgeRectCallout">
            <a:avLst>
              <a:gd name="adj1" fmla="val -73975"/>
              <a:gd name="adj2" fmla="val -8730"/>
            </a:avLst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latin typeface="Times" charset="0"/>
              </a:rPr>
              <a:t>Uses HTML, CSS, Javascript to define the structure, appearance and dynamic behavior of the control system webpages.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200" dirty="0">
              <a:latin typeface="Times" charset="0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latin typeface="Times" charset="0"/>
              </a:rPr>
              <a:t>Uses data-</a:t>
            </a:r>
            <a:r>
              <a:rPr lang="en-US" sz="1200" dirty="0" err="1">
                <a:latin typeface="Times" charset="0"/>
              </a:rPr>
              <a:t>wica</a:t>
            </a:r>
            <a:r>
              <a:rPr lang="en-US" sz="1200" dirty="0">
                <a:latin typeface="Times" charset="0"/>
              </a:rPr>
              <a:t>-* attributes to make the webpages “control system aware”.</a:t>
            </a:r>
            <a:endParaRPr kumimoji="0" lang="de-CH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52" name="Rectangular Callout 51"/>
          <p:cNvSpPr/>
          <p:nvPr/>
        </p:nvSpPr>
        <p:spPr bwMode="auto">
          <a:xfrm>
            <a:off x="6737716" y="5977943"/>
            <a:ext cx="2218590" cy="688844"/>
          </a:xfrm>
          <a:prstGeom prst="wedgeRectCallout">
            <a:avLst>
              <a:gd name="adj1" fmla="val -76135"/>
              <a:gd name="adj2" fmla="val -159570"/>
            </a:avLst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latin typeface="Times" charset="0"/>
              </a:rPr>
              <a:t>Renders the browser’s webpage to reflect live values received from the WICA-HTTP service.</a:t>
            </a:r>
            <a:endParaRPr kumimoji="0" lang="de-CH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cxnSp>
        <p:nvCxnSpPr>
          <p:cNvPr id="68" name="Elbow Connector 67"/>
          <p:cNvCxnSpPr>
            <a:stCxn id="8" idx="2"/>
            <a:endCxn id="11" idx="1"/>
          </p:cNvCxnSpPr>
          <p:nvPr/>
        </p:nvCxnSpPr>
        <p:spPr bwMode="auto">
          <a:xfrm rot="16200000" flipH="1">
            <a:off x="3953271" y="4229948"/>
            <a:ext cx="586686" cy="1311527"/>
          </a:xfrm>
          <a:prstGeom prst="bentConnector2">
            <a:avLst/>
          </a:prstGeom>
          <a:ln w="19050">
            <a:headEnd type="none" w="lg" len="lg"/>
            <a:tailEnd type="non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2" name="Elbow Connector 81"/>
          <p:cNvCxnSpPr>
            <a:endCxn id="9" idx="0"/>
          </p:cNvCxnSpPr>
          <p:nvPr/>
        </p:nvCxnSpPr>
        <p:spPr bwMode="auto">
          <a:xfrm rot="10800000" flipV="1">
            <a:off x="1039559" y="2395278"/>
            <a:ext cx="1875172" cy="787704"/>
          </a:xfrm>
          <a:prstGeom prst="bentConnector2">
            <a:avLst/>
          </a:prstGeom>
          <a:ln w="19050">
            <a:headEnd type="triangle" w="lg" len="lg"/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grpSp>
        <p:nvGrpSpPr>
          <p:cNvPr id="92" name="Group 91"/>
          <p:cNvGrpSpPr/>
          <p:nvPr/>
        </p:nvGrpSpPr>
        <p:grpSpPr>
          <a:xfrm>
            <a:off x="577634" y="3323303"/>
            <a:ext cx="920498" cy="283452"/>
            <a:chOff x="627600" y="3649602"/>
            <a:chExt cx="920498" cy="283452"/>
          </a:xfrm>
        </p:grpSpPr>
        <p:pic>
          <p:nvPicPr>
            <p:cNvPr id="86" name="Picture 85" descr="Google Chrome — Wikipédia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627600" y="3664817"/>
              <a:ext cx="243408" cy="243408"/>
            </a:xfrm>
            <a:prstGeom prst="rect">
              <a:avLst/>
            </a:prstGeom>
          </p:spPr>
        </p:pic>
        <p:pic>
          <p:nvPicPr>
            <p:cNvPr id="87" name="Picture 86" descr="Safari (web browser) - Wikipedia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2909" y="3660136"/>
              <a:ext cx="274060" cy="272918"/>
            </a:xfrm>
            <a:prstGeom prst="rect">
              <a:avLst/>
            </a:prstGeom>
          </p:spPr>
        </p:pic>
        <p:pic>
          <p:nvPicPr>
            <p:cNvPr id="88" name="Picture 87" descr="Firefox – Wikipedja, wolna encyklopedia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64647" y="3649602"/>
              <a:ext cx="283451" cy="283451"/>
            </a:xfrm>
            <a:prstGeom prst="rect">
              <a:avLst/>
            </a:prstGeom>
          </p:spPr>
        </p:pic>
      </p:grpSp>
      <p:pic>
        <p:nvPicPr>
          <p:cNvPr id="98" name="Picture 97" descr="File:System-users-3.svg - Wikimedia Common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92" y="5053254"/>
            <a:ext cx="335961" cy="335961"/>
          </a:xfrm>
          <a:prstGeom prst="rect">
            <a:avLst/>
          </a:prstGeom>
        </p:spPr>
      </p:pic>
      <p:pic>
        <p:nvPicPr>
          <p:cNvPr id="102" name="Picture 101" descr="EPICS - Wikipedia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786" y="1185434"/>
            <a:ext cx="504056" cy="373460"/>
          </a:xfrm>
          <a:prstGeom prst="rect">
            <a:avLst/>
          </a:prstGeom>
        </p:spPr>
      </p:pic>
      <p:cxnSp>
        <p:nvCxnSpPr>
          <p:cNvPr id="144" name="Straight Connector 143"/>
          <p:cNvCxnSpPr/>
          <p:nvPr/>
        </p:nvCxnSpPr>
        <p:spPr bwMode="auto">
          <a:xfrm flipH="1">
            <a:off x="1048002" y="4592635"/>
            <a:ext cx="3220" cy="388957"/>
          </a:xfrm>
          <a:prstGeom prst="line">
            <a:avLst/>
          </a:prstGeom>
          <a:ln w="19050">
            <a:headEnd type="triangle" w="lg" len="lg"/>
            <a:tailEnd type="triangle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2551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build="p"/>
      <p:bldP spid="44" grpId="0" animBg="1"/>
      <p:bldP spid="45" grpId="0" animBg="1"/>
      <p:bldP spid="47" grpId="0" animBg="1"/>
      <p:bldP spid="48" grpId="0" animBg="1"/>
      <p:bldP spid="51" grpId="0" animBg="1"/>
      <p:bldP spid="5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321" y="193867"/>
            <a:ext cx="7760096" cy="508500"/>
          </a:xfrm>
        </p:spPr>
        <p:txBody>
          <a:bodyPr/>
          <a:lstStyle/>
          <a:p>
            <a:r>
              <a:rPr lang="en-US" dirty="0"/>
              <a:t>Simple </a:t>
            </a:r>
            <a:r>
              <a:rPr lang="en-US" noProof="1"/>
              <a:t>Wica</a:t>
            </a:r>
            <a:r>
              <a:rPr lang="en-US" dirty="0"/>
              <a:t> Web Page Example</a:t>
            </a:r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A56D0-40B1-0E45-B1FD-6011FCB221F5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683568" y="980727"/>
            <a:ext cx="7632848" cy="2571261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&lt;!doctype html&gt;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&lt;html lang="en"&gt;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&lt;head&gt;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    &lt;meta charset="utf-8"/&gt;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    &lt;title&gt;Wica Demo Page&lt;/title&gt;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    &lt;script src="/wica/wica.js" type="module"&gt;&lt;/script&gt;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&lt;/head&gt;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&lt;body&gt;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    &lt;h1&gt;Wica Demo Page&lt;/h1&gt;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    &lt;label&gt;Channel-1:&lt;/label&gt; &lt;span data-wica-channel-name="SINEG01-MBND300:I-READ"&gt;&lt;/span&gt; &lt;br&gt;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    &lt;label&gt;Channel-2:&lt;/label&gt; &lt;span data-wica-channel-name="SINLH02-MBND100:I-READ"&gt;&lt;/span&gt; &lt;br&gt;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    &lt;label&gt;Channel-3:&lt;/label&gt; &lt;span data-wica-channel-name="SINBC02-MBND100:I-READ"&gt;&lt;/span&gt; &lt;br&gt;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&lt;/body&gt;</a:t>
            </a:r>
            <a:b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noProof="1">
                <a:latin typeface="Courier New" panose="02070309020205020404" pitchFamily="49" charset="0"/>
                <a:cs typeface="Courier New" panose="02070309020205020404" pitchFamily="49" charset="0"/>
              </a:rPr>
              <a:t>&lt;/html&gt;</a:t>
            </a:r>
            <a:br>
              <a:rPr lang="en-US" sz="1000" noProof="1"/>
            </a:br>
            <a:endParaRPr lang="en-US" sz="1000" noProof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1F13C2-E8ED-3E46-BBB8-C41325C0A077}"/>
              </a:ext>
            </a:extLst>
          </p:cNvPr>
          <p:cNvSpPr txBox="1"/>
          <p:nvPr/>
        </p:nvSpPr>
        <p:spPr>
          <a:xfrm>
            <a:off x="-1752600" y="-90351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800" kern="1000" spc="30" dirty="0" err="1">
              <a:latin typeface="+mn-lt"/>
              <a:cs typeface="Franklin Gothic Book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94DFA9A-1ABC-F04B-B922-534C882B79B6}"/>
              </a:ext>
            </a:extLst>
          </p:cNvPr>
          <p:cNvSpPr txBox="1">
            <a:spLocks/>
          </p:cNvSpPr>
          <p:nvPr/>
        </p:nvSpPr>
        <p:spPr>
          <a:xfrm>
            <a:off x="683568" y="3858204"/>
            <a:ext cx="7632848" cy="244827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0" rIns="0" bIns="0" rtlCol="0">
            <a:noAutofit/>
          </a:bodyPr>
          <a:lstStyle>
            <a:lvl1pPr marL="17780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560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55600" indent="18415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spc="0" baseline="0">
                <a:solidFill>
                  <a:schemeClr val="tx1"/>
                </a:solidFill>
                <a:latin typeface="+mn-lt"/>
                <a:ea typeface="ＭＳ Ｐゴシック" charset="-128"/>
                <a:cs typeface="ＭＳ Ｐゴシック" charset="-128"/>
              </a:defRPr>
            </a:lvl3pPr>
            <a:lvl4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4pPr>
            <a:lvl5pPr marL="8953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ＭＳ Ｐゴシック" charset="0"/>
              </a:defRPr>
            </a:lvl5pPr>
            <a:lvl6pPr marL="107473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257300" indent="-18256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436688" indent="-179388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6144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Font typeface="Symbol" panose="05050102010706020507" pitchFamily="18" charset="2"/>
              <a:buChar char="-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br>
              <a:rPr lang="en-US" sz="1000" dirty="0"/>
            </a:br>
            <a:endParaRPr lang="en-US" sz="1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A7E82B-018B-F442-A948-FBBBAA261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4164419"/>
            <a:ext cx="4961550" cy="1835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19852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168" y="236957"/>
            <a:ext cx="8467520" cy="383731"/>
          </a:xfrm>
        </p:spPr>
        <p:txBody>
          <a:bodyPr/>
          <a:lstStyle/>
          <a:p>
            <a:r>
              <a:rPr lang="en-US" sz="2000" dirty="0"/>
              <a:t>More Complicated Example: Goal was to make it as ugly as the original ! ;-)</a:t>
            </a:r>
            <a:endParaRPr lang="de-CH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04" y="800100"/>
            <a:ext cx="8505384" cy="56743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2290" y="3358307"/>
            <a:ext cx="1192086" cy="5872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4193" y="1402854"/>
            <a:ext cx="567644" cy="2796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763" y="2776619"/>
            <a:ext cx="301078" cy="1483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288" y="2771970"/>
            <a:ext cx="301078" cy="148325"/>
          </a:xfrm>
          <a:prstGeom prst="rect">
            <a:avLst/>
          </a:prstGeom>
        </p:spPr>
      </p:pic>
      <p:sp>
        <p:nvSpPr>
          <p:cNvPr id="14" name="Rectangular Callout 13"/>
          <p:cNvSpPr/>
          <p:nvPr/>
        </p:nvSpPr>
        <p:spPr bwMode="auto">
          <a:xfrm>
            <a:off x="4644008" y="3789925"/>
            <a:ext cx="1953838" cy="714474"/>
          </a:xfrm>
          <a:prstGeom prst="wedgeRectCallout">
            <a:avLst>
              <a:gd name="adj1" fmla="val -64210"/>
              <a:gd name="adj2" fmla="val -84068"/>
            </a:avLst>
          </a:prstGeom>
          <a:solidFill>
            <a:schemeClr val="accent5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latin typeface="Times" charset="0"/>
              </a:rPr>
              <a:t>Integration with 3</a:t>
            </a:r>
            <a:r>
              <a:rPr lang="en-US" sz="1200" baseline="30000" dirty="0">
                <a:latin typeface="Times" charset="0"/>
              </a:rPr>
              <a:t>rd</a:t>
            </a:r>
            <a:r>
              <a:rPr lang="en-US" sz="1200" dirty="0">
                <a:latin typeface="Times" charset="0"/>
              </a:rPr>
              <a:t> party libraries (eg Plotly, Web Components) is possible.</a:t>
            </a:r>
            <a:endParaRPr kumimoji="0" lang="de-CH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204505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291600"/>
            <a:ext cx="8461697" cy="1193184"/>
          </a:xfrm>
        </p:spPr>
        <p:txBody>
          <a:bodyPr/>
          <a:lstStyle/>
          <a:p>
            <a:r>
              <a:rPr lang="en-US" dirty="0"/>
              <a:t>Because the pages just use normal web technology we can use CSS media queries to change the formats according to the features of the viewing device…</a:t>
            </a:r>
            <a:endParaRPr lang="de-CH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804141"/>
            <a:ext cx="5343615" cy="35650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2160" y="2636912"/>
            <a:ext cx="3012462" cy="396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52743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WICA-HTTP Service: an HTTP/EPICS Gateway</a:t>
            </a:r>
            <a:endParaRPr lang="de-CH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753142" y="908720"/>
            <a:ext cx="7779298" cy="56886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WICA HTTP Service supports HTTP operations (POST, PUT, GET, DELETE) on two information resources that map onto the underlying control system: ‘</a:t>
            </a:r>
            <a:r>
              <a:rPr lang="en-US" i="1" dirty="0"/>
              <a:t>Channel’</a:t>
            </a:r>
            <a:r>
              <a:rPr lang="en-US" dirty="0"/>
              <a:t> and ‘</a:t>
            </a:r>
            <a:r>
              <a:rPr lang="en-US" i="1" dirty="0"/>
              <a:t>Stream</a:t>
            </a:r>
            <a:r>
              <a:rPr lang="en-US" dirty="0"/>
              <a:t> ‘.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i="1" dirty="0"/>
              <a:t>‘Channel’</a:t>
            </a:r>
            <a:r>
              <a:rPr lang="en-US" dirty="0"/>
              <a:t> means EPICS channel. ‘</a:t>
            </a:r>
            <a:r>
              <a:rPr lang="en-US" i="1" dirty="0"/>
              <a:t>Stream</a:t>
            </a:r>
            <a:r>
              <a:rPr lang="en-US" dirty="0"/>
              <a:t>’ is a collection of channels which can be aggregated together and sent down the wire as a single HTML5 Server-Sent-Event (SSE) message.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dirty="0"/>
              <a:t>The implementation is based on </a:t>
            </a:r>
            <a:r>
              <a:rPr lang="en-US" b="1" dirty="0"/>
              <a:t>Java Open JDK </a:t>
            </a:r>
            <a:r>
              <a:rPr lang="en-US" dirty="0"/>
              <a:t>(11) and </a:t>
            </a:r>
            <a:r>
              <a:rPr lang="en-US" b="1" dirty="0"/>
              <a:t>Spring Boot </a:t>
            </a:r>
            <a:r>
              <a:rPr lang="en-US" dirty="0"/>
              <a:t>(2.1). The use of Spring Boot, particularly has a big impact on reducing the amount of code that needs to be written. Communication with the EPICS Control System is achieved using the PSI-funded </a:t>
            </a:r>
            <a:r>
              <a:rPr lang="en-US" b="1" dirty="0"/>
              <a:t>Java CA </a:t>
            </a:r>
            <a:r>
              <a:rPr lang="en-US" dirty="0"/>
              <a:t>client library (written by Matej Sekoranja, CosyLab).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dirty="0"/>
              <a:t>At PSI the server is deployed in a </a:t>
            </a:r>
            <a:r>
              <a:rPr lang="en-US" b="1" dirty="0"/>
              <a:t>Docker Container</a:t>
            </a:r>
            <a:r>
              <a:rPr lang="en-US" dirty="0"/>
              <a:t>. We hope this will provide an easier migration path for scaling the solution upwards should the load become excessive. </a:t>
            </a:r>
            <a:endParaRPr lang="de-C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036B37-C729-7941-BF9B-1995E569B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9230" y="5445224"/>
            <a:ext cx="2262340" cy="9695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C34487-99FF-084F-A506-7A86C1409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88" y="4924553"/>
            <a:ext cx="1773079" cy="20109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9705F9-3DC2-ED41-8826-227702765C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232" y="5308790"/>
            <a:ext cx="1458519" cy="124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83694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WICA-HTTP Service - Create Stream</a:t>
            </a:r>
            <a:endParaRPr lang="de-CH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4294967295"/>
          </p:nvPr>
        </p:nvSpPr>
        <p:spPr>
          <a:xfrm>
            <a:off x="790203" y="908050"/>
            <a:ext cx="7742237" cy="5833318"/>
          </a:xfrm>
        </p:spPr>
        <p:txBody>
          <a:bodyPr/>
          <a:lstStyle/>
          <a:p>
            <a:pPr marL="0" indent="0">
              <a:buNone/>
            </a:pPr>
            <a:r>
              <a:rPr lang="en-US" sz="1600" b="1" dirty="0"/>
              <a:t>Command: ‘Stream Create’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1600" dirty="0"/>
              <a:t>This command takes an array of channel names and returns a </a:t>
            </a:r>
            <a:r>
              <a:rPr lang="en-US" sz="1600" b="1" dirty="0"/>
              <a:t>&lt;</a:t>
            </a:r>
            <a:r>
              <a:rPr lang="en-US" sz="1600" b="1" i="1" dirty="0"/>
              <a:t>stream_id&gt;</a:t>
            </a:r>
            <a:r>
              <a:rPr lang="en-US" sz="1600" i="1" dirty="0"/>
              <a:t> </a:t>
            </a:r>
            <a:r>
              <a:rPr lang="en-US" sz="1600" dirty="0"/>
              <a:t>which can be used later for subscription purposes.  Optional properties provide finer-grained control over the data when it is streamed.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spcBef>
                <a:spcPts val="600"/>
              </a:spcBef>
              <a:buNone/>
            </a:pPr>
            <a:r>
              <a:rPr lang="en-US" sz="1600" b="1" dirty="0"/>
              <a:t>What the backend server does:</a:t>
            </a:r>
          </a:p>
          <a:p>
            <a:pPr>
              <a:spcBef>
                <a:spcPts val="400"/>
              </a:spcBef>
            </a:pPr>
            <a:r>
              <a:rPr lang="en-US" sz="1600" dirty="0"/>
              <a:t>creates EPICS channels to obtain data from the IOCs on the backend control system </a:t>
            </a:r>
          </a:p>
          <a:p>
            <a:pPr>
              <a:spcBef>
                <a:spcPts val="400"/>
              </a:spcBef>
            </a:pPr>
            <a:r>
              <a:rPr lang="en-US" sz="1600" dirty="0"/>
              <a:t>obtains the EPICS channel metadata (type, alarm and control limits, etc.)</a:t>
            </a:r>
          </a:p>
          <a:p>
            <a:pPr>
              <a:spcBef>
                <a:spcPts val="400"/>
              </a:spcBef>
            </a:pPr>
            <a:r>
              <a:rPr lang="en-US" sz="1600" dirty="0"/>
              <a:t>establishes an EPICS ca monitor on each channel and begins to cache the received values.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sz="1600" b="1" dirty="0"/>
              <a:t>Additional Options: </a:t>
            </a:r>
          </a:p>
          <a:p>
            <a:pPr>
              <a:spcBef>
                <a:spcPts val="400"/>
              </a:spcBef>
            </a:pPr>
            <a:r>
              <a:rPr lang="en-US" sz="1600" dirty="0"/>
              <a:t>control over the </a:t>
            </a:r>
            <a:r>
              <a:rPr lang="en-US" sz="1600" b="1" i="1" dirty="0"/>
              <a:t>precision</a:t>
            </a:r>
            <a:r>
              <a:rPr lang="en-US" sz="1600" dirty="0"/>
              <a:t> of the streamed data.</a:t>
            </a:r>
          </a:p>
          <a:p>
            <a:pPr>
              <a:spcBef>
                <a:spcPts val="400"/>
              </a:spcBef>
            </a:pPr>
            <a:r>
              <a:rPr lang="en-US" sz="1600" dirty="0"/>
              <a:t>control over the </a:t>
            </a:r>
            <a:r>
              <a:rPr lang="en-US" sz="1600" b="1" i="1" dirty="0"/>
              <a:t>rate</a:t>
            </a:r>
            <a:r>
              <a:rPr lang="en-US" sz="1600" dirty="0"/>
              <a:t> at which information is sent down the stream.</a:t>
            </a:r>
          </a:p>
          <a:p>
            <a:pPr>
              <a:spcBef>
                <a:spcPts val="400"/>
              </a:spcBef>
            </a:pPr>
            <a:r>
              <a:rPr lang="en-US" sz="1600" dirty="0"/>
              <a:t>control over whether the stream contains </a:t>
            </a:r>
            <a:r>
              <a:rPr lang="en-US" sz="1600" b="1" i="1" dirty="0"/>
              <a:t>polled</a:t>
            </a:r>
            <a:r>
              <a:rPr lang="en-US" sz="1600" dirty="0"/>
              <a:t> or </a:t>
            </a:r>
            <a:r>
              <a:rPr lang="en-US" sz="1600" b="1" i="1" dirty="0"/>
              <a:t>monitored</a:t>
            </a:r>
            <a:r>
              <a:rPr lang="en-US" sz="1600" dirty="0"/>
              <a:t> data.</a:t>
            </a:r>
          </a:p>
          <a:p>
            <a:pPr>
              <a:spcBef>
                <a:spcPts val="400"/>
              </a:spcBef>
            </a:pPr>
            <a:r>
              <a:rPr lang="en-US" sz="1600" dirty="0"/>
              <a:t>control over various types of </a:t>
            </a:r>
            <a:r>
              <a:rPr lang="en-US" sz="1600" b="1" i="1" dirty="0"/>
              <a:t>filtering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de-CH" sz="14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755576" y="2190118"/>
            <a:ext cx="7738768" cy="145490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POST http://localhost:8080/ca/streams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application/json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 "channels" : [ { "name": "wica:test:counter01", "props": { "daqmode": "monitor"  } },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{ "name": "wica:test:counter02", "props": { "daqmode": "poll", "pollint": "5000" } }],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"props" : { "prec": 2, "hbflux": "8000", "monflux": 1000, "pollflux": 2000 }</a:t>
            </a:r>
            <a:b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spcBef>
                <a:spcPts val="600"/>
              </a:spcBef>
            </a:pPr>
            <a:r>
              <a:rPr lang="en-US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Returns a new &lt;streamId&gt;, a unique string which can be used subsequently for subscribing.</a:t>
            </a:r>
            <a:endParaRPr lang="de-CH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7562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SI-Powerpoint-Master Calibri V2">
  <a:themeElements>
    <a:clrScheme name="Farbwelt des PSI">
      <a:dk1>
        <a:srgbClr val="000000"/>
      </a:dk1>
      <a:lt1>
        <a:srgbClr val="FFFFFF"/>
      </a:lt1>
      <a:dk2>
        <a:srgbClr val="000000"/>
      </a:dk2>
      <a:lt2>
        <a:srgbClr val="686868"/>
      </a:lt2>
      <a:accent1>
        <a:srgbClr val="FDCA00"/>
      </a:accent1>
      <a:accent2>
        <a:srgbClr val="EB5B00"/>
      </a:accent2>
      <a:accent3>
        <a:srgbClr val="C50006"/>
      </a:accent3>
      <a:accent4>
        <a:srgbClr val="7C204E"/>
      </a:accent4>
      <a:accent5>
        <a:srgbClr val="003B6E"/>
      </a:accent5>
      <a:accent6>
        <a:srgbClr val="197418"/>
      </a:accent6>
      <a:hlink>
        <a:srgbClr val="000000"/>
      </a:hlink>
      <a:folHlink>
        <a:srgbClr val="686868"/>
      </a:folHlink>
    </a:clrScheme>
    <a:fontScheme name="Georgia/Calibri">
      <a:majorFont>
        <a:latin typeface="Georgia"/>
        <a:ea typeface="ヒラギノ角ゴ Pro W3"/>
        <a:cs typeface="ヒラギノ角ゴ Pro W3"/>
      </a:majorFont>
      <a:minorFont>
        <a:latin typeface="Calibri"/>
        <a:ea typeface="ヒラギノ角ゴ Pro W3"/>
        <a:cs typeface="ヒラギノ角ゴ Pro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800" kern="1000" spc="30" dirty="0" err="1" smtClean="0">
            <a:latin typeface="+mn-lt"/>
            <a:cs typeface="Franklin Gothic Book"/>
          </a:defRPr>
        </a:defPPr>
      </a:lstStyle>
    </a:txDef>
  </a:objectDefaults>
  <a:extraClrSchemeLst>
    <a:extraClrScheme>
      <a:clrScheme name="Farbwelt des PSI">
        <a:dk1>
          <a:srgbClr val="000000"/>
        </a:dk1>
        <a:lt1>
          <a:srgbClr val="FFFFFF"/>
        </a:lt1>
        <a:dk2>
          <a:srgbClr val="000000"/>
        </a:dk2>
        <a:lt2>
          <a:srgbClr val="686868"/>
        </a:lt2>
        <a:accent1>
          <a:srgbClr val="FDCA00"/>
        </a:accent1>
        <a:accent2>
          <a:srgbClr val="EB5B00"/>
        </a:accent2>
        <a:accent3>
          <a:srgbClr val="C50006"/>
        </a:accent3>
        <a:accent4>
          <a:srgbClr val="7C204E"/>
        </a:accent4>
        <a:accent5>
          <a:srgbClr val="003B6E"/>
        </a:accent5>
        <a:accent6>
          <a:srgbClr val="197418"/>
        </a:accent6>
        <a:hlink>
          <a:srgbClr val="000000"/>
        </a:hlink>
        <a:folHlink>
          <a:srgbClr val="68686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Grau 100%">
      <a:srgbClr val="505050"/>
    </a:custClr>
    <a:custClr name="Gelb 100%">
      <a:srgbClr val="FDCA00"/>
    </a:custClr>
    <a:custClr name="Orange 100%">
      <a:srgbClr val="EB5B00"/>
    </a:custClr>
    <a:custClr name="Rot 100%">
      <a:srgbClr val="C50006"/>
    </a:custClr>
    <a:custClr name="Braun 100%">
      <a:srgbClr val="85543A"/>
    </a:custClr>
    <a:custClr name="Olivgrün 100%">
      <a:srgbClr val="8F7111"/>
    </a:custClr>
    <a:custClr name="Hellgrün 100%">
      <a:srgbClr val="82911A"/>
    </a:custClr>
    <a:custClr name="Grün 100%">
      <a:srgbClr val="197418"/>
    </a:custClr>
    <a:custClr name="Violet 100%">
      <a:srgbClr val="7C204E"/>
    </a:custClr>
    <a:custClr name="Blau 100%">
      <a:srgbClr val="003B6E"/>
    </a:custClr>
    <a:custClr name="Grau 80%">
      <a:srgbClr val="686868"/>
    </a:custClr>
    <a:custClr name="Gelb 80%">
      <a:srgbClr val="FED43E"/>
    </a:custClr>
    <a:custClr name="Orange 80%">
      <a:srgbClr val="EE7B34"/>
    </a:custClr>
    <a:custClr name="Rot 80%">
      <a:srgbClr val="D04729"/>
    </a:custClr>
    <a:custClr name="Braun 80%">
      <a:srgbClr val="9A7059"/>
    </a:custClr>
    <a:custClr name="Olivgrün 80%">
      <a:srgbClr val="A48841"/>
    </a:custClr>
    <a:custClr name="Hellgrün 80%">
      <a:srgbClr val="9BA34C"/>
    </a:custClr>
    <a:custClr name="Grün 80%">
      <a:srgbClr val="518A42"/>
    </a:custClr>
    <a:custClr name="Violet 80%">
      <a:srgbClr val="914967"/>
    </a:custClr>
    <a:custClr name="Blau 80%">
      <a:srgbClr val="405583"/>
    </a:custClr>
    <a:custClr name="Grau 60%">
      <a:srgbClr val="969696"/>
    </a:custClr>
    <a:custClr name="Gelb 60%">
      <a:srgbClr val="FEDE74"/>
    </a:custClr>
    <a:custClr name="Orange 60%">
      <a:srgbClr val="F29E62"/>
    </a:custClr>
    <a:custClr name="Rot 60%">
      <a:srgbClr val="DA7252"/>
    </a:custClr>
    <a:custClr name="Braun 60%">
      <a:srgbClr val="B2917D"/>
    </a:custClr>
    <a:custClr name="Olivgrün 60%">
      <a:srgbClr val="BAA46A"/>
    </a:custClr>
    <a:custClr name="Hellgrün 60%">
      <a:srgbClr val="B5B874"/>
    </a:custClr>
    <a:custClr name="Grün 60%">
      <a:srgbClr val="7DA569"/>
    </a:custClr>
    <a:custClr name="Violet 60%">
      <a:srgbClr val="AA7084"/>
    </a:custClr>
    <a:custClr name="Blau 60%">
      <a:srgbClr val="69769E"/>
    </a:custClr>
    <a:custClr name="Grau 40%">
      <a:srgbClr val="B9B9B9"/>
    </a:custClr>
    <a:custClr name="Gelb 40%">
      <a:srgbClr val="FFEAA8"/>
    </a:custClr>
    <a:custClr name="Orange 40%">
      <a:srgbClr val="F6C096"/>
    </a:custClr>
    <a:custClr name="Rot 40%">
      <a:srgbClr val="E7A287"/>
    </a:custClr>
    <a:custClr name="Braun 40%">
      <a:srgbClr val="CAB5A6"/>
    </a:custClr>
    <a:custClr name="Olivgrün 40%">
      <a:srgbClr val="D0C19B"/>
    </a:custClr>
    <a:custClr name="Hellgrün 40%">
      <a:srgbClr val="CED0A4"/>
    </a:custClr>
    <a:custClr name="Grün 40%">
      <a:srgbClr val="A8C39A"/>
    </a:custClr>
    <a:custClr name="Violet 40%">
      <a:srgbClr val="C49FAA"/>
    </a:custClr>
    <a:custClr name="Blau 40%">
      <a:srgbClr val="989FBD"/>
    </a:custClr>
    <a:custClr name="Grau 20%">
      <a:srgbClr val="E5E5E5"/>
    </a:custClr>
    <a:custClr name="Gelb 20%">
      <a:srgbClr val="FFF5D6"/>
    </a:custClr>
    <a:custClr name="Orange 20%">
      <a:srgbClr val="FBE1CC"/>
    </a:custClr>
    <a:custClr name="Rot 20%">
      <a:srgbClr val="F3D2C2"/>
    </a:custClr>
    <a:custClr name="Braun 20%">
      <a:srgbClr val="E4D9D2"/>
    </a:custClr>
    <a:custClr name="Olivgrün 20%">
      <a:srgbClr val="E8E1CE"/>
    </a:custClr>
    <a:custClr name="Hellgrün 20%">
      <a:srgbClr val="E7E8D3"/>
    </a:custClr>
    <a:custClr name="Grün 20%">
      <a:srgbClr val="D4E2CE"/>
    </a:custClr>
    <a:custClr name="Violet 20%">
      <a:srgbClr val="E1D0D5"/>
    </a:custClr>
    <a:custClr name="Blau 20%">
      <a:srgbClr val="CBCFDF"/>
    </a:custClr>
  </a:custClr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2019</Words>
  <Application>Microsoft Macintosh PowerPoint</Application>
  <PresentationFormat>On-screen Show (4:3)</PresentationFormat>
  <Paragraphs>203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4" baseType="lpstr">
      <vt:lpstr>ＭＳ Ｐゴシック</vt:lpstr>
      <vt:lpstr>ヒラギノ角ゴ Pro W3</vt:lpstr>
      <vt:lpstr>Arial</vt:lpstr>
      <vt:lpstr>Arial Narrow</vt:lpstr>
      <vt:lpstr>Calibri</vt:lpstr>
      <vt:lpstr>Courier New</vt:lpstr>
      <vt:lpstr>Franklin Gothic Book</vt:lpstr>
      <vt:lpstr>Georgia</vt:lpstr>
      <vt:lpstr>Rockwell</vt:lpstr>
      <vt:lpstr>Symbol</vt:lpstr>
      <vt:lpstr>Times</vt:lpstr>
      <vt:lpstr>Wingdings</vt:lpstr>
      <vt:lpstr>PSI-Powerpoint-Master Calibri V2</vt:lpstr>
      <vt:lpstr>WICA-HTTP and WICA-JS </vt:lpstr>
      <vt:lpstr>Project Motivations</vt:lpstr>
      <vt:lpstr>Solution Summary</vt:lpstr>
      <vt:lpstr>WICA Overview Picture</vt:lpstr>
      <vt:lpstr>Simple Wica Web Page Example</vt:lpstr>
      <vt:lpstr>More Complicated Example: Goal was to make it as ugly as the original ! ;-)</vt:lpstr>
      <vt:lpstr>Because the pages just use normal web technology we can use CSS media queries to change the formats according to the features of the viewing device…</vt:lpstr>
      <vt:lpstr>WICA-HTTP Service: an HTTP/EPICS Gateway</vt:lpstr>
      <vt:lpstr>WICA-HTTP Service - Create Stream</vt:lpstr>
      <vt:lpstr>WICA-HTTP Service – Subscribe to Scream</vt:lpstr>
      <vt:lpstr>WICA-REST Service – Stream Messages</vt:lpstr>
      <vt:lpstr>WICA-REST Service Commands – Channel Get / Put</vt:lpstr>
      <vt:lpstr>WICA-JS Library</vt:lpstr>
      <vt:lpstr>Lessons Learned so far…</vt:lpstr>
      <vt:lpstr>Project Next Steps</vt:lpstr>
      <vt:lpstr>Thanks for your attention ! </vt:lpstr>
      <vt:lpstr>Use of Modernizr JS library to autodetect any browser compatibility issues. </vt:lpstr>
      <vt:lpstr>Goals and Non-Goals</vt:lpstr>
      <vt:lpstr>Concrete Use Case - 2</vt:lpstr>
      <vt:lpstr>Implementation -1 </vt:lpstr>
      <vt:lpstr>PSI Colour Scheme</vt:lpstr>
    </vt:vector>
  </TitlesOfParts>
  <Company>PSI - Paul Scherrer Institut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Insert the title of your  presentation here</dc:title>
  <dc:creator>Rees Simon</dc:creator>
  <cp:lastModifiedBy>Microsoft Office User</cp:lastModifiedBy>
  <cp:revision>101</cp:revision>
  <cp:lastPrinted>2015-07-23T13:50:07Z</cp:lastPrinted>
  <dcterms:created xsi:type="dcterms:W3CDTF">2019-05-28T07:49:29Z</dcterms:created>
  <dcterms:modified xsi:type="dcterms:W3CDTF">2019-09-17T15:23:41Z</dcterms:modified>
</cp:coreProperties>
</file>

<file path=docProps/thumbnail.jpeg>
</file>